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xlsm" ContentType="application/vnd.ms-excel.sheet.macroEnabled.12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charts/chart4.xml" ContentType="application/vnd.openxmlformats-officedocument.drawingml.chart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9" r:id="rId3"/>
    <p:sldId id="258" r:id="rId4"/>
    <p:sldId id="257" r:id="rId5"/>
    <p:sldId id="265" r:id="rId6"/>
    <p:sldId id="261" r:id="rId7"/>
    <p:sldId id="260" r:id="rId8"/>
    <p:sldId id="262" r:id="rId9"/>
    <p:sldId id="263" r:id="rId10"/>
    <p:sldId id="264" r:id="rId11"/>
    <p:sldId id="27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39" autoAdjust="0"/>
  </p:normalViewPr>
  <p:slideViewPr>
    <p:cSldViewPr snapToGrid="0" snapToObjects="1">
      <p:cViewPr varScale="1">
        <p:scale>
          <a:sx n="94" d="100"/>
          <a:sy n="94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4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3122246082876"/>
          <c:y val="0.095791462549266"/>
          <c:w val="0.873239436619718"/>
          <c:h val="0.55970149253731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GDP</c:v>
                </c:pt>
              </c:strCache>
            </c:strRef>
          </c:tx>
          <c:spPr>
            <a:ln w="18852">
              <a:solidFill>
                <a:srgbClr val="0000D4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D4"/>
              </a:solidFill>
              <a:ln>
                <a:solidFill>
                  <a:srgbClr val="0000D4"/>
                </a:solidFill>
                <a:prstDash val="solid"/>
              </a:ln>
            </c:spPr>
          </c:marker>
          <c:dLbls>
            <c:delete val="1"/>
          </c:dLbls>
          <c:cat>
            <c:strRef>
              <c:f>Sheet1!$B$1:$P$1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2012Q3</c:v>
                </c:pt>
              </c:strCache>
            </c:strRef>
          </c:cat>
          <c:val>
            <c:numRef>
              <c:f>Sheet1!$B$2:$P$2</c:f>
              <c:numCache>
                <c:formatCode>0.00%</c:formatCode>
                <c:ptCount val="15"/>
                <c:pt idx="0">
                  <c:v>0.052</c:v>
                </c:pt>
                <c:pt idx="1">
                  <c:v>0.046</c:v>
                </c:pt>
                <c:pt idx="2">
                  <c:v>0.092</c:v>
                </c:pt>
                <c:pt idx="3">
                  <c:v>0.073</c:v>
                </c:pt>
                <c:pt idx="4">
                  <c:v>0.08</c:v>
                </c:pt>
                <c:pt idx="5">
                  <c:v>0.079</c:v>
                </c:pt>
                <c:pt idx="6">
                  <c:v>0.095</c:v>
                </c:pt>
                <c:pt idx="7">
                  <c:v>0.094</c:v>
                </c:pt>
                <c:pt idx="8">
                  <c:v>0.108</c:v>
                </c:pt>
                <c:pt idx="9">
                  <c:v>0.114</c:v>
                </c:pt>
                <c:pt idx="10">
                  <c:v>0.093</c:v>
                </c:pt>
                <c:pt idx="11">
                  <c:v>0.087</c:v>
                </c:pt>
                <c:pt idx="12">
                  <c:v>0.103</c:v>
                </c:pt>
                <c:pt idx="13">
                  <c:v>0.092</c:v>
                </c:pt>
                <c:pt idx="14">
                  <c:v>0.076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医药工业总产值</c:v>
                </c:pt>
              </c:strCache>
            </c:strRef>
          </c:tx>
          <c:spPr>
            <a:ln w="18852">
              <a:solidFill>
                <a:srgbClr val="DD0806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DD0806"/>
              </a:solidFill>
              <a:ln>
                <a:solidFill>
                  <a:srgbClr val="DD0806"/>
                </a:solidFill>
                <a:prstDash val="solid"/>
              </a:ln>
            </c:spPr>
          </c:marker>
          <c:dLbls>
            <c:delete val="1"/>
          </c:dLbls>
          <c:cat>
            <c:strRef>
              <c:f>Sheet1!$B$1:$P$1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2012Q3</c:v>
                </c:pt>
              </c:strCache>
            </c:strRef>
          </c:cat>
          <c:val>
            <c:numRef>
              <c:f>Sheet1!$B$3:$P$3</c:f>
              <c:numCache>
                <c:formatCode>0.00%</c:formatCode>
                <c:ptCount val="15"/>
                <c:pt idx="0">
                  <c:v>0.132</c:v>
                </c:pt>
                <c:pt idx="1">
                  <c:v>0.116</c:v>
                </c:pt>
                <c:pt idx="2">
                  <c:v>0.2</c:v>
                </c:pt>
                <c:pt idx="3">
                  <c:v>0.17</c:v>
                </c:pt>
                <c:pt idx="4">
                  <c:v>0.15</c:v>
                </c:pt>
                <c:pt idx="5">
                  <c:v>0.233</c:v>
                </c:pt>
                <c:pt idx="6">
                  <c:v>0.181</c:v>
                </c:pt>
                <c:pt idx="7">
                  <c:v>0.236</c:v>
                </c:pt>
                <c:pt idx="8">
                  <c:v>0.179</c:v>
                </c:pt>
                <c:pt idx="9">
                  <c:v>0.214</c:v>
                </c:pt>
                <c:pt idx="10">
                  <c:v>0.257</c:v>
                </c:pt>
                <c:pt idx="11">
                  <c:v>0.199</c:v>
                </c:pt>
                <c:pt idx="12">
                  <c:v>0.25</c:v>
                </c:pt>
                <c:pt idx="13">
                  <c:v>0.272</c:v>
                </c:pt>
                <c:pt idx="14">
                  <c:v>0.202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10016232"/>
        <c:axId val="2110011176"/>
      </c:lineChart>
      <c:catAx>
        <c:axId val="211001623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2357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315" b="1" i="0" u="none" strike="noStrike" baseline="0">
                <a:solidFill>
                  <a:srgbClr val="000000"/>
                </a:solidFill>
                <a:latin typeface="宋体"/>
                <a:ea typeface="宋体"/>
                <a:cs typeface="宋体"/>
              </a:defRPr>
            </a:pPr>
            <a:endParaRPr lang="en-US"/>
          </a:p>
        </c:txPr>
        <c:crossAx val="2110011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0011176"/>
        <c:scaling>
          <c:orientation val="minMax"/>
        </c:scaling>
        <c:delete val="0"/>
        <c:axPos val="l"/>
        <c:majorGridlines>
          <c:spPr>
            <a:ln w="9426">
              <a:solidFill>
                <a:srgbClr val="969696"/>
              </a:solidFill>
              <a:prstDash val="sysDash"/>
            </a:ln>
          </c:spPr>
        </c:majorGridlines>
        <c:numFmt formatCode="0%" sourceLinked="0"/>
        <c:majorTickMark val="cross"/>
        <c:minorTickMark val="none"/>
        <c:tickLblPos val="nextTo"/>
        <c:spPr>
          <a:ln w="235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315" b="1" i="0" u="none" strike="noStrike" baseline="0">
                <a:solidFill>
                  <a:srgbClr val="000000"/>
                </a:solidFill>
                <a:latin typeface="宋体"/>
                <a:ea typeface="宋体"/>
                <a:cs typeface="宋体"/>
              </a:defRPr>
            </a:pPr>
            <a:endParaRPr lang="en-US"/>
          </a:p>
        </c:txPr>
        <c:crossAx val="2110016232"/>
        <c:crosses val="autoZero"/>
        <c:crossBetween val="between"/>
      </c:valAx>
      <c:spPr>
        <a:noFill/>
        <a:ln w="9426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75" b="1" i="0" u="none" strike="noStrike" baseline="0">
          <a:solidFill>
            <a:srgbClr val="000000"/>
          </a:solidFill>
          <a:latin typeface="宋体"/>
          <a:ea typeface="宋体"/>
          <a:cs typeface="宋体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403225806451613"/>
          <c:y val="0.215116279069767"/>
          <c:w val="1.0"/>
          <c:h val="0.6104651162790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Total Output</c:v>
                </c:pt>
              </c:strCache>
            </c:strRef>
          </c:tx>
          <c:spPr>
            <a:solidFill>
              <a:srgbClr val="CC99FF"/>
            </a:solidFill>
            <a:ln w="13427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_ " sourceLinked="0"/>
            <c:spPr>
              <a:noFill/>
              <a:ln w="26853">
                <a:noFill/>
              </a:ln>
            </c:spPr>
            <c:txPr>
              <a:bodyPr/>
              <a:lstStyle/>
              <a:p>
                <a:pPr>
                  <a:defRPr sz="1057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Sheet1!$B$1:$S$1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2012'1-11</c:v>
                </c:pt>
              </c:strCache>
            </c:strRef>
          </c:cat>
          <c:val>
            <c:numRef>
              <c:f>Sheet1!$B$2:$S$2</c:f>
              <c:numCache>
                <c:formatCode>General</c:formatCode>
                <c:ptCount val="7"/>
                <c:pt idx="0">
                  <c:v>5340.0</c:v>
                </c:pt>
                <c:pt idx="1">
                  <c:v>6718.0</c:v>
                </c:pt>
                <c:pt idx="2">
                  <c:v>8381.0</c:v>
                </c:pt>
                <c:pt idx="3">
                  <c:v>9946.0</c:v>
                </c:pt>
                <c:pt idx="4">
                  <c:v>12348.91</c:v>
                </c:pt>
                <c:pt idx="5">
                  <c:v>15707.0</c:v>
                </c:pt>
                <c:pt idx="6">
                  <c:v>16378.0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7917736"/>
        <c:axId val="2077921112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Growth Rate</c:v>
                </c:pt>
              </c:strCache>
            </c:strRef>
          </c:tx>
          <c:spPr>
            <a:ln w="40280">
              <a:solidFill>
                <a:srgbClr val="DD0806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0000D4"/>
              </a:solidFill>
              <a:ln>
                <a:solidFill>
                  <a:srgbClr val="FFFF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0.094941743114878"/>
                  <c:y val="-0.072693979860037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749399116904743"/>
                  <c:y val="-0.06554280793305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216750621095111"/>
                  <c:y val="-0.087112525214200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671940742080211"/>
                  <c:y val="-0.070688166422019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119509314035127"/>
                  <c:y val="0.0053293924860293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392867072532124"/>
                  <c:y val="-0.07214149748642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105178919518231"/>
                  <c:y val="-0.06429265796638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Mode val="edge"/>
                  <c:yMode val="edge"/>
                  <c:x val="0.850806451612903"/>
                  <c:y val="0.5406976744186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Mode val="edge"/>
                  <c:yMode val="edge"/>
                  <c:x val="0.842741935483871"/>
                  <c:y val="0.4127906976744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Mode val="edge"/>
                  <c:yMode val="edge"/>
                  <c:x val="0.850806451612903"/>
                  <c:y val="0.50581395348837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Mode val="edge"/>
                  <c:yMode val="edge"/>
                  <c:x val="0.798387096774193"/>
                  <c:y val="0.26162790697674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Mode val="edge"/>
                  <c:yMode val="edge"/>
                  <c:x val="0.810483870967742"/>
                  <c:y val="0.25581395348837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Mode val="edge"/>
                  <c:yMode val="edge"/>
                  <c:x val="0.80241935483871"/>
                  <c:y val="0.383720930232558"/>
                </c:manualLayout>
              </c:layout>
              <c:numFmt formatCode="0.0%" sourceLinked="0"/>
              <c:spPr>
                <a:noFill/>
                <a:ln w="26853">
                  <a:noFill/>
                </a:ln>
              </c:spPr>
              <c:txPr>
                <a:bodyPr/>
                <a:lstStyle/>
                <a:p>
                  <a:pPr>
                    <a:defRPr sz="1163" b="1" i="0" u="none" strike="noStrike" baseline="0">
                      <a:solidFill>
                        <a:srgbClr val="DD0806"/>
                      </a:solidFill>
                      <a:latin typeface="黑体"/>
                      <a:ea typeface="黑体"/>
                      <a:cs typeface="黑体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6853">
                <a:noFill/>
              </a:ln>
            </c:spPr>
            <c:txPr>
              <a:bodyPr/>
              <a:lstStyle/>
              <a:p>
                <a:pPr>
                  <a:defRPr sz="846" b="1" i="0" u="none" strike="noStrike" baseline="0">
                    <a:solidFill>
                      <a:srgbClr val="DD0806"/>
                    </a:solidFill>
                    <a:latin typeface="黑体"/>
                    <a:ea typeface="黑体"/>
                    <a:cs typeface="黑体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Sheet1!$B$1:$S$1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2012'1-11</c:v>
                </c:pt>
              </c:strCache>
            </c:strRef>
          </c:cat>
          <c:val>
            <c:numRef>
              <c:f>Sheet1!$B$3:$S$3</c:f>
              <c:numCache>
                <c:formatCode>0.00%</c:formatCode>
                <c:ptCount val="7"/>
                <c:pt idx="0">
                  <c:v>0.2003</c:v>
                </c:pt>
                <c:pt idx="1">
                  <c:v>0.2581</c:v>
                </c:pt>
                <c:pt idx="2">
                  <c:v>0.2475</c:v>
                </c:pt>
                <c:pt idx="3">
                  <c:v>0.187</c:v>
                </c:pt>
                <c:pt idx="4" formatCode="0%">
                  <c:v>0.2415</c:v>
                </c:pt>
                <c:pt idx="5">
                  <c:v>0.272</c:v>
                </c:pt>
                <c:pt idx="6" formatCode="0%">
                  <c:v>0.213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77924472"/>
        <c:axId val="2077927448"/>
      </c:lineChart>
      <c:catAx>
        <c:axId val="20779177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2685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46" b="0" i="0" u="none" strike="noStrike" baseline="0">
                <a:solidFill>
                  <a:srgbClr val="000000"/>
                </a:solidFill>
                <a:latin typeface="宋体"/>
                <a:ea typeface="宋体"/>
                <a:cs typeface="宋体"/>
              </a:defRPr>
            </a:pPr>
            <a:endParaRPr lang="en-US"/>
          </a:p>
        </c:txPr>
        <c:crossAx val="20779211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077921112"/>
        <c:scaling>
          <c:orientation val="minMax"/>
          <c:max val="30000.0"/>
        </c:scaling>
        <c:delete val="0"/>
        <c:axPos val="l"/>
        <c:numFmt formatCode="General" sourceLinked="1"/>
        <c:majorTickMark val="in"/>
        <c:minorTickMark val="none"/>
        <c:tickLblPos val="none"/>
        <c:spPr>
          <a:ln w="10070">
            <a:noFill/>
          </a:ln>
        </c:spPr>
        <c:crossAx val="2077917736"/>
        <c:crosses val="autoZero"/>
        <c:crossBetween val="between"/>
      </c:valAx>
      <c:catAx>
        <c:axId val="2077924472"/>
        <c:scaling>
          <c:orientation val="minMax"/>
        </c:scaling>
        <c:delete val="1"/>
        <c:axPos val="b"/>
        <c:majorTickMark val="out"/>
        <c:minorTickMark val="none"/>
        <c:tickLblPos val="nextTo"/>
        <c:crossAx val="2077927448"/>
        <c:crosses val="autoZero"/>
        <c:auto val="0"/>
        <c:lblAlgn val="ctr"/>
        <c:lblOffset val="100"/>
        <c:noMultiLvlLbl val="0"/>
      </c:catAx>
      <c:valAx>
        <c:axId val="2077927448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one"/>
        <c:spPr>
          <a:ln w="10070">
            <a:noFill/>
          </a:ln>
        </c:spPr>
        <c:crossAx val="2077924472"/>
        <c:crosses val="max"/>
        <c:crossBetween val="between"/>
      </c:valAx>
      <c:spPr>
        <a:noFill/>
        <a:ln w="26853">
          <a:noFill/>
        </a:ln>
      </c:spPr>
    </c:plotArea>
    <c:legend>
      <c:legendPos val="r"/>
      <c:layout>
        <c:manualLayout>
          <c:xMode val="edge"/>
          <c:yMode val="edge"/>
          <c:x val="0.119970441087844"/>
          <c:y val="0.0145890313377248"/>
          <c:w val="0.761578675492888"/>
          <c:h val="0.240865919345302"/>
        </c:manualLayout>
      </c:layout>
      <c:overlay val="0"/>
      <c:spPr>
        <a:noFill/>
        <a:ln w="26853">
          <a:noFill/>
        </a:ln>
      </c:spPr>
      <c:txPr>
        <a:bodyPr/>
        <a:lstStyle/>
        <a:p>
          <a:pPr>
            <a:defRPr sz="1163" b="0" i="0" u="none" strike="noStrike" baseline="0">
              <a:solidFill>
                <a:srgbClr val="000000"/>
              </a:solidFill>
              <a:latin typeface="宋体"/>
              <a:ea typeface="宋体"/>
              <a:cs typeface="宋体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7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08333333333333"/>
          <c:y val="0.315151515151515"/>
          <c:w val="0.933333333333333"/>
          <c:h val="0.32121212121212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Total Revenue(B RMB)</c:v>
                </c:pt>
              </c:strCache>
            </c:strRef>
          </c:tx>
          <c:spPr>
            <a:solidFill>
              <a:srgbClr val="CC99FF"/>
            </a:solidFill>
            <a:ln w="90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2"/>
              <c:layout>
                <c:manualLayout>
                  <c:x val="-0.0310033982594284"/>
                  <c:y val="-0.09250314082854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_ " sourceLinked="0"/>
            <c:spPr>
              <a:noFill/>
              <a:ln w="18140">
                <a:noFill/>
              </a:ln>
            </c:spPr>
            <c:txPr>
              <a:bodyPr/>
              <a:lstStyle/>
              <a:p>
                <a:pPr>
                  <a:defRPr sz="114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Sheet1!$B$1:$Y$1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2012'1-11</c:v>
                </c:pt>
              </c:strCache>
            </c:strRef>
          </c:cat>
          <c:val>
            <c:numRef>
              <c:f>Sheet1!$B$2:$Y$2</c:f>
              <c:numCache>
                <c:formatCode>General</c:formatCode>
                <c:ptCount val="7"/>
                <c:pt idx="0">
                  <c:v>40.098</c:v>
                </c:pt>
                <c:pt idx="1">
                  <c:v>62.104</c:v>
                </c:pt>
                <c:pt idx="2">
                  <c:v>84.069</c:v>
                </c:pt>
                <c:pt idx="3">
                  <c:v>105.555</c:v>
                </c:pt>
                <c:pt idx="4">
                  <c:v>140.03</c:v>
                </c:pt>
                <c:pt idx="5">
                  <c:v>157.7</c:v>
                </c:pt>
                <c:pt idx="6">
                  <c:v>156.639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077976120"/>
        <c:axId val="2077979496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Year-on-year growth rate</c:v>
                </c:pt>
              </c:strCache>
            </c:strRef>
          </c:tx>
          <c:spPr>
            <a:ln w="27210">
              <a:solidFill>
                <a:srgbClr val="63AAFE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D4"/>
              </a:solidFill>
              <a:ln>
                <a:solidFill>
                  <a:srgbClr val="63AAFE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0.150175438596491"/>
                  <c:y val="-0.106501536106856"/>
                </c:manualLayout>
              </c:layout>
              <c:numFmt formatCode="0.0%" sourceLinked="0"/>
              <c:spPr>
                <a:noFill/>
                <a:ln w="18140">
                  <a:noFill/>
                </a:ln>
              </c:spPr>
              <c:txPr>
                <a:bodyPr/>
                <a:lstStyle/>
                <a:p>
                  <a:pPr>
                    <a:defRPr sz="1143" b="1" i="0" u="none" strike="noStrike" baseline="0">
                      <a:solidFill>
                        <a:srgbClr val="DD080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793421052631575"/>
                  <c:y val="-0.11946628291812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62675438596491"/>
                  <c:y val="-0.06788591887624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1842105263158"/>
                  <c:y val="-0.07865569323853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12675438596492"/>
                  <c:y val="-0.059661752361030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418421052631579"/>
                  <c:y val="-0.1416241415418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691317999723722"/>
                  <c:y val="-0.08771227760448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Mode val="edge"/>
                  <c:yMode val="edge"/>
                  <c:x val="0.795833333333333"/>
                  <c:y val="0.4060606060606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Mode val="edge"/>
                  <c:yMode val="edge"/>
                  <c:x val="0.795833333333333"/>
                  <c:y val="0.3878787878787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Mode val="edge"/>
                  <c:yMode val="edge"/>
                  <c:x val="0.795833333333333"/>
                  <c:y val="0.4787878787878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18140">
                <a:noFill/>
              </a:ln>
            </c:spPr>
            <c:txPr>
              <a:bodyPr/>
              <a:lstStyle/>
              <a:p>
                <a:pPr>
                  <a:defRPr sz="1286" b="1" i="0" u="none" strike="noStrike" baseline="0">
                    <a:solidFill>
                      <a:srgbClr val="DD0806"/>
                    </a:solidFill>
                    <a:latin typeface="黑体"/>
                    <a:ea typeface="黑体"/>
                    <a:cs typeface="黑体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Sheet1!$B$1:$Y$1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2012'1-11</c:v>
                </c:pt>
              </c:strCache>
            </c:strRef>
          </c:cat>
          <c:val>
            <c:numRef>
              <c:f>Sheet1!$B$3:$Y$3</c:f>
              <c:numCache>
                <c:formatCode>0.00%</c:formatCode>
                <c:ptCount val="7"/>
                <c:pt idx="0">
                  <c:v>0.1366</c:v>
                </c:pt>
                <c:pt idx="1">
                  <c:v>0.5488</c:v>
                </c:pt>
                <c:pt idx="2">
                  <c:v>0.3537</c:v>
                </c:pt>
                <c:pt idx="3">
                  <c:v>0.2556</c:v>
                </c:pt>
                <c:pt idx="4">
                  <c:v>0.3258</c:v>
                </c:pt>
                <c:pt idx="5">
                  <c:v>0.232</c:v>
                </c:pt>
                <c:pt idx="6">
                  <c:v>0.1623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77982888"/>
        <c:axId val="2077985768"/>
      </c:lineChart>
      <c:catAx>
        <c:axId val="20779761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9070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57" b="0" i="0" u="none" strike="noStrike" baseline="0">
                <a:solidFill>
                  <a:srgbClr val="000000"/>
                </a:solidFill>
                <a:latin typeface="黑体"/>
                <a:ea typeface="黑体"/>
                <a:cs typeface="黑体"/>
              </a:defRPr>
            </a:pPr>
            <a:endParaRPr lang="en-US"/>
          </a:p>
        </c:txPr>
        <c:crossAx val="20779794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077979496"/>
        <c:scaling>
          <c:orientation val="minMax"/>
          <c:max val="5200.0"/>
          <c:min val="0.0"/>
        </c:scaling>
        <c:delete val="0"/>
        <c:axPos val="l"/>
        <c:numFmt formatCode="General" sourceLinked="1"/>
        <c:majorTickMark val="in"/>
        <c:minorTickMark val="none"/>
        <c:tickLblPos val="none"/>
        <c:spPr>
          <a:ln w="9070">
            <a:solidFill>
              <a:srgbClr val="FFFFFF"/>
            </a:solidFill>
            <a:prstDash val="solid"/>
          </a:ln>
        </c:spPr>
        <c:crossAx val="2077976120"/>
        <c:crosses val="autoZero"/>
        <c:crossBetween val="between"/>
      </c:valAx>
      <c:catAx>
        <c:axId val="2077982888"/>
        <c:scaling>
          <c:orientation val="minMax"/>
        </c:scaling>
        <c:delete val="1"/>
        <c:axPos val="b"/>
        <c:majorTickMark val="out"/>
        <c:minorTickMark val="none"/>
        <c:tickLblPos val="nextTo"/>
        <c:crossAx val="2077985768"/>
        <c:crosses val="autoZero"/>
        <c:auto val="0"/>
        <c:lblAlgn val="ctr"/>
        <c:lblOffset val="100"/>
        <c:noMultiLvlLbl val="0"/>
      </c:catAx>
      <c:valAx>
        <c:axId val="2077985768"/>
        <c:scaling>
          <c:orientation val="minMax"/>
          <c:min val="-0.3"/>
        </c:scaling>
        <c:delete val="0"/>
        <c:axPos val="r"/>
        <c:numFmt formatCode="0.00%" sourceLinked="1"/>
        <c:majorTickMark val="in"/>
        <c:minorTickMark val="none"/>
        <c:tickLblPos val="none"/>
        <c:spPr>
          <a:ln w="6803">
            <a:noFill/>
          </a:ln>
        </c:spPr>
        <c:crossAx val="2077982888"/>
        <c:crosses val="max"/>
        <c:crossBetween val="between"/>
      </c:valAx>
      <c:spPr>
        <a:noFill/>
        <a:ln w="18140">
          <a:noFill/>
        </a:ln>
      </c:spPr>
    </c:plotArea>
    <c:legend>
      <c:legendPos val="t"/>
      <c:layout/>
      <c:overlay val="0"/>
      <c:spPr>
        <a:noFill/>
        <a:ln w="18140">
          <a:noFill/>
        </a:ln>
      </c:spPr>
      <c:txPr>
        <a:bodyPr/>
        <a:lstStyle/>
        <a:p>
          <a:pPr>
            <a:defRPr sz="1182" b="0" i="0" u="none" strike="noStrike" baseline="0">
              <a:solidFill>
                <a:srgbClr val="000000"/>
              </a:solidFill>
              <a:latin typeface="宋体"/>
              <a:ea typeface="宋体"/>
              <a:cs typeface="宋体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1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8947368421053"/>
          <c:y val="0.205357142857143"/>
          <c:w val="0.302631578947368"/>
          <c:h val="0.61607142857142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2011 </c:v>
                </c:pt>
              </c:strCache>
            </c:strRef>
          </c:tx>
          <c:spPr>
            <a:ln w="5554">
              <a:solidFill>
                <a:srgbClr val="000000"/>
              </a:solidFill>
              <a:prstDash val="solid"/>
            </a:ln>
          </c:spPr>
          <c:explosion val="9"/>
          <c:dPt>
            <c:idx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0000" mc:Ignorable="a14" a14:legacySpreadsheetColorIndex="46">
                      <a:gamma/>
                      <a:shade val="49412"/>
                      <a:invGamma/>
                    </a:srgbClr>
                  </a:gs>
                  <a:gs pos="100000">
                    <a:srgbClr xmlns:mc="http://schemas.openxmlformats.org/markup-compatibility/2006" xmlns:a14="http://schemas.microsoft.com/office/drawing/2010/main" val="CC99FF" mc:Ignorable="a14" a14:legacySpreadsheetColorIndex="46"/>
                  </a:gs>
                </a:gsLst>
                <a:lin ang="2700000" scaled="1"/>
              </a:gradFill>
              <a:ln w="11109">
                <a:noFill/>
              </a:ln>
            </c:spPr>
          </c:dPt>
          <c:dPt>
            <c:idx val="1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DDDDDD" mc:Ignorable="a14" a14:legacySpreadsheetColorIndex="28"/>
                  </a:gs>
                  <a:gs pos="100000">
                    <a:srgbClr xmlns:mc="http://schemas.openxmlformats.org/markup-compatibility/2006" xmlns:a14="http://schemas.microsoft.com/office/drawing/2010/main" val="010101" mc:Ignorable="a14" a14:legacySpreadsheetColorIndex="28">
                      <a:gamma/>
                      <a:shade val="66275"/>
                      <a:invGamma/>
                    </a:srgbClr>
                  </a:gs>
                </a:gsLst>
                <a:lin ang="2700000" scaled="1"/>
              </a:gradFill>
              <a:ln w="11109">
                <a:noFill/>
              </a:ln>
            </c:spPr>
          </c:dPt>
          <c:dPt>
            <c:idx val="2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10001" mc:Ignorable="a14" a14:legacySpreadsheetColorIndex="20">
                      <a:gamma/>
                      <a:shade val="65882"/>
                      <a:invGamma/>
                    </a:srgbClr>
                  </a:gs>
                  <a:gs pos="100000">
                    <a:srgbClr xmlns:mc="http://schemas.openxmlformats.org/markup-compatibility/2006" xmlns:a14="http://schemas.microsoft.com/office/drawing/2010/main" val="800080" mc:Ignorable="a14" a14:legacySpreadsheetColorIndex="20"/>
                  </a:gs>
                </a:gsLst>
                <a:lin ang="0" scaled="1"/>
              </a:gradFill>
              <a:ln w="11109">
                <a:noFill/>
              </a:ln>
            </c:spPr>
          </c:dPt>
          <c:dPt>
            <c:idx val="3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3366FF" mc:Ignorable="a14" a14:legacySpreadsheetColorIndex="48"/>
                  </a:gs>
                  <a:gs pos="100000">
                    <a:srgbClr xmlns:mc="http://schemas.openxmlformats.org/markup-compatibility/2006" xmlns:a14="http://schemas.microsoft.com/office/drawing/2010/main" val="010101" mc:Ignorable="a14" a14:legacySpreadsheetColorIndex="48">
                      <a:gamma/>
                      <a:shade val="56078"/>
                      <a:invGamma/>
                    </a:srgbClr>
                  </a:gs>
                </a:gsLst>
                <a:lin ang="18900000" scaled="1"/>
              </a:gradFill>
              <a:ln w="11109">
                <a:noFill/>
              </a:ln>
            </c:spPr>
          </c:dPt>
          <c:dLbls>
            <c:dLbl>
              <c:idx val="0"/>
              <c:layout>
                <c:manualLayout>
                  <c:x val="0.163221745485407"/>
                  <c:y val="0.0115454817329789"/>
                </c:manualLayout>
              </c:layout>
              <c:tx>
                <c:rich>
                  <a:bodyPr/>
                  <a:lstStyle/>
                  <a:p>
                    <a:pPr>
                      <a:defRPr sz="1137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County</a:t>
                    </a:r>
                    <a:r>
                      <a:rPr lang="en-US" baseline="0" dirty="0" smtClean="0"/>
                      <a:t> Hospitals</a:t>
                    </a:r>
                    <a:r>
                      <a:rPr lang="en-US" dirty="0" smtClean="0"/>
                      <a:t>, </a:t>
                    </a:r>
                    <a:r>
                      <a:rPr lang="en-US" dirty="0"/>
                      <a:t>464, 4.3%</a:t>
                    </a:r>
                  </a:p>
                </c:rich>
              </c:tx>
              <c:spPr>
                <a:noFill/>
                <a:ln w="1110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1063281642269"/>
                  <c:y val="-0.106234070529968"/>
                </c:manualLayout>
              </c:layout>
              <c:tx>
                <c:rich>
                  <a:bodyPr/>
                  <a:lstStyle/>
                  <a:p>
                    <a:pPr>
                      <a:defRPr sz="1137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Local community Health</a:t>
                    </a:r>
                    <a:r>
                      <a:rPr lang="en-US" baseline="0" dirty="0" smtClean="0"/>
                      <a:t> Centre</a:t>
                    </a:r>
                    <a:r>
                      <a:rPr lang="en-US" dirty="0" smtClean="0"/>
                      <a:t>, </a:t>
                    </a:r>
                    <a:r>
                      <a:rPr lang="en-US" dirty="0"/>
                      <a:t>239, </a:t>
                    </a:r>
                    <a:r>
                      <a:rPr lang="en-US" dirty="0" smtClean="0"/>
                      <a:t>2.2</a:t>
                    </a:r>
                    <a:r>
                      <a:rPr lang="en-US" dirty="0"/>
                      <a:t>%</a:t>
                    </a:r>
                  </a:p>
                </c:rich>
              </c:tx>
              <c:spPr>
                <a:noFill/>
                <a:ln w="1110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11109">
                <a:noFill/>
              </a:ln>
            </c:spPr>
            <c:txPr>
              <a:bodyPr/>
              <a:lstStyle/>
              <a:p>
                <a:pPr>
                  <a:defRPr sz="1137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5554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Sheet1!$B$1:$C$1</c:f>
              <c:strCache>
                <c:ptCount val="2"/>
                <c:pt idx="0">
                  <c:v>乡镇卫生院/村卫生室</c:v>
                </c:pt>
                <c:pt idx="1">
                  <c:v>社区服务中心（站）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464.0</c:v>
                </c:pt>
                <c:pt idx="1">
                  <c:v>239.0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DD2D32"/>
            </a:solidFill>
            <a:ln w="5554">
              <a:solidFill>
                <a:srgbClr val="000000"/>
              </a:solidFill>
              <a:prstDash val="solid"/>
            </a:ln>
          </c:spPr>
          <c:explosion val="9"/>
          <c:dPt>
            <c:idx val="0"/>
            <c:bubble3D val="0"/>
            <c:spPr>
              <a:solidFill>
                <a:srgbClr val="63AAFE"/>
              </a:solidFill>
              <a:ln w="5554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</c:dPt>
          <c:dLbls>
            <c:numFmt formatCode="0%" sourceLinked="0"/>
            <c:spPr>
              <a:noFill/>
              <a:ln w="11109">
                <a:noFill/>
              </a:ln>
            </c:spPr>
            <c:txPr>
              <a:bodyPr/>
              <a:lstStyle/>
              <a:p>
                <a:pPr>
                  <a:defRPr sz="437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5554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Sheet1!$B$1:$C$1</c:f>
              <c:strCache>
                <c:ptCount val="2"/>
                <c:pt idx="0">
                  <c:v>乡镇卫生院/村卫生室</c:v>
                </c:pt>
                <c:pt idx="1">
                  <c:v>社区服务中心（站）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firstSliceAng val="130"/>
      </c:pieChart>
      <c:spPr>
        <a:noFill/>
        <a:ln w="11109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5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0.3413</cdr:x>
      <cdr:y>0.73787</cdr:y>
    </cdr:from>
    <cdr:to>
      <cdr:x>0.90138</cdr:x>
      <cdr:y>0.82734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9197" y="2157675"/>
          <a:ext cx="264070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/>
            <a:t>Healthcare</a:t>
          </a:r>
          <a:r>
            <a:rPr lang="zh-CN" altLang="en-US" sz="1100" dirty="0" smtClean="0"/>
            <a:t> </a:t>
          </a:r>
          <a:r>
            <a:rPr lang="en-US" altLang="zh-CN" sz="1100" dirty="0" smtClean="0"/>
            <a:t>Industry</a:t>
          </a:r>
          <a:r>
            <a:rPr lang="zh-CN" altLang="en-US" sz="1100" dirty="0" smtClean="0"/>
            <a:t> </a:t>
          </a:r>
          <a:r>
            <a:rPr lang="en-US" altLang="zh-CN" sz="1100" dirty="0" smtClean="0"/>
            <a:t>Total</a:t>
          </a:r>
          <a:r>
            <a:rPr lang="zh-CN" altLang="en-US" sz="1100" dirty="0" smtClean="0"/>
            <a:t> </a:t>
          </a:r>
          <a:r>
            <a:rPr lang="en-US" altLang="zh-CN" sz="1100" dirty="0"/>
            <a:t>O</a:t>
          </a:r>
          <a:r>
            <a:rPr lang="en-US" altLang="zh-CN" sz="1100" dirty="0" smtClean="0"/>
            <a:t>utput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B05D7-989E-6C48-8E72-F5386E5C4581}" type="datetimeFigureOut">
              <a:rPr lang="en-US" smtClean="0"/>
              <a:t>11/7/13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18B94-B376-D542-A8AA-A92B6164A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3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18B94-B376-D542-A8AA-A92B6164AB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5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32FD5B6-BB4C-3F48-B04B-55C93A3560E0}" type="datetimeFigureOut">
              <a:rPr lang="en-US" smtClean="0"/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940E1A8-082D-CB4A-9F02-92CAFA01FF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3.emf"/><Relationship Id="rId7" Type="http://schemas.openxmlformats.org/officeDocument/2006/relationships/chart" Target="../charts/chart4.xml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055" y="483122"/>
            <a:ext cx="84582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oper Black"/>
                <a:cs typeface="Cooper Black"/>
              </a:rPr>
              <a:t>China Healthcare Industry and Market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oper Black"/>
              <a:cs typeface="Cooper Black"/>
            </a:endParaRPr>
          </a:p>
        </p:txBody>
      </p:sp>
      <p:sp>
        <p:nvSpPr>
          <p:cNvPr id="6" name="Delay 5"/>
          <p:cNvSpPr/>
          <p:nvPr/>
        </p:nvSpPr>
        <p:spPr>
          <a:xfrm>
            <a:off x="2502105" y="2935556"/>
            <a:ext cx="4400688" cy="842514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800000"/>
                </a:solidFill>
              </a:rPr>
              <a:t>Industry Introduction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7" name="Delay 6"/>
          <p:cNvSpPr/>
          <p:nvPr/>
        </p:nvSpPr>
        <p:spPr>
          <a:xfrm>
            <a:off x="2502105" y="4812762"/>
            <a:ext cx="4400688" cy="842514"/>
          </a:xfrm>
          <a:prstGeom prst="flowChartDelay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CFFCC"/>
                </a:solidFill>
              </a:rPr>
              <a:t>Challenges &amp; Opportunities</a:t>
            </a:r>
            <a:endParaRPr lang="en-US" sz="3200" dirty="0">
              <a:solidFill>
                <a:srgbClr val="CC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4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161" y="330596"/>
            <a:ext cx="53552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Treatment Local Distributions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4714875" y="1603375"/>
          <a:ext cx="3960813" cy="240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7" name="图表" r:id="rId3" imgW="6096075" imgH="4076807" progId="MSGraph.Chart.8">
                  <p:embed followColorScheme="full"/>
                </p:oleObj>
              </mc:Choice>
              <mc:Fallback>
                <p:oleObj name="图表" r:id="rId3" imgW="6096075" imgH="407680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603375"/>
                        <a:ext cx="3960813" cy="240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4787900" y="4556125"/>
          <a:ext cx="4019550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8" name="图表" r:id="rId5" imgW="4739762" imgH="2377440" progId="Excel.Sheet.8">
                  <p:embed/>
                </p:oleObj>
              </mc:Choice>
              <mc:Fallback>
                <p:oleObj name="图表" r:id="rId5" imgW="4739762" imgH="23774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556125"/>
                        <a:ext cx="4019550" cy="201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735302"/>
              </p:ext>
            </p:extLst>
          </p:nvPr>
        </p:nvGraphicFramePr>
        <p:xfrm>
          <a:off x="323850" y="4627563"/>
          <a:ext cx="4319588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图表" r:id="rId7" imgW="4442521" imgH="2027042" progId="Excel.Sheet.8">
                  <p:embed/>
                </p:oleObj>
              </mc:Choice>
              <mc:Fallback>
                <p:oleObj name="图表" r:id="rId7" imgW="4442521" imgH="202704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627563"/>
                        <a:ext cx="4319588" cy="197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37206" y="6294995"/>
            <a:ext cx="102969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Visits (10K)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400212" y="6260191"/>
            <a:ext cx="108417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Visits (0.1B)</a:t>
            </a:r>
            <a:endParaRPr lang="en-US" sz="1200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95288" y="4135438"/>
            <a:ext cx="4103687" cy="338554"/>
          </a:xfrm>
          <a:prstGeom prst="rect">
            <a:avLst/>
          </a:prstGeom>
          <a:solidFill>
            <a:srgbClr val="33339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charset="0"/>
              <a:buNone/>
            </a:pPr>
            <a:r>
              <a:rPr lang="en-US" altLang="zh-CN" sz="1600" dirty="0" smtClean="0">
                <a:solidFill>
                  <a:srgbClr val="FFFFFF"/>
                </a:solidFill>
                <a:ea typeface="黑体" charset="0"/>
                <a:cs typeface="Arial" charset="0"/>
              </a:rPr>
              <a:t>Local Community Health Centre Visits</a:t>
            </a:r>
            <a:endParaRPr lang="zh-CN" altLang="en-US" sz="1600" dirty="0">
              <a:solidFill>
                <a:srgbClr val="FFFFFF"/>
              </a:solidFill>
              <a:ea typeface="黑体" charset="0"/>
              <a:cs typeface="Arial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859338" y="4135438"/>
            <a:ext cx="3816350" cy="338554"/>
          </a:xfrm>
          <a:prstGeom prst="rect">
            <a:avLst/>
          </a:prstGeom>
          <a:solidFill>
            <a:srgbClr val="33339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charset="0"/>
              <a:buNone/>
            </a:pPr>
            <a:r>
              <a:rPr lang="en-US" altLang="zh-CN" sz="1600" dirty="0" smtClean="0">
                <a:solidFill>
                  <a:srgbClr val="FFFFFF"/>
                </a:solidFill>
                <a:ea typeface="黑体" charset="0"/>
                <a:cs typeface="Arial" charset="0"/>
              </a:rPr>
              <a:t>County Hospital Visits</a:t>
            </a:r>
            <a:endParaRPr lang="zh-CN" altLang="en-US" sz="1600" dirty="0">
              <a:solidFill>
                <a:srgbClr val="FFFFFF"/>
              </a:solidFill>
              <a:ea typeface="黑体" charset="0"/>
              <a:cs typeface="Arial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714875" y="1182688"/>
            <a:ext cx="4178300" cy="338554"/>
          </a:xfrm>
          <a:prstGeom prst="rect">
            <a:avLst/>
          </a:prstGeom>
          <a:solidFill>
            <a:srgbClr val="33339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charset="0"/>
              <a:buNone/>
            </a:pPr>
            <a:r>
              <a:rPr lang="en-US" altLang="zh-CN" sz="1600" dirty="0" smtClean="0">
                <a:solidFill>
                  <a:srgbClr val="FFFFFF"/>
                </a:solidFill>
                <a:ea typeface="黑体" charset="0"/>
                <a:cs typeface="Arial" charset="0"/>
              </a:rPr>
              <a:t>Local Health Institution Charges (RMB)</a:t>
            </a:r>
            <a:endParaRPr lang="zh-CN" altLang="en-US" sz="1600" dirty="0">
              <a:solidFill>
                <a:srgbClr val="FFFFFF"/>
              </a:solidFill>
              <a:ea typeface="黑体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3161" y="1358856"/>
            <a:ext cx="4491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2011, there were 3.8 billion visits to local health institutions. It was 60.7% of the total visits. 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3161" y="2636118"/>
            <a:ext cx="4491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Local Community Health Centre’s average charge is 81.5 RMB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County Hospital’s average is 49.5 RMB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3161" y="2034476"/>
            <a:ext cx="449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Hospitalization was 37.75 million held 25% of the total number.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53201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5707063" y="4114800"/>
            <a:ext cx="3048000" cy="2057400"/>
          </a:xfrm>
          <a:prstGeom prst="roundRect">
            <a:avLst>
              <a:gd name="adj" fmla="val 16667"/>
            </a:avLst>
          </a:prstGeom>
          <a:solidFill>
            <a:srgbClr val="FFFFFF">
              <a:alpha val="70195"/>
            </a:srgbClr>
          </a:solidFill>
          <a:ln w="12700">
            <a:solidFill>
              <a:srgbClr val="1C1C1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CC0000"/>
              </a:buClr>
              <a:buFont typeface="Wingdings" charset="0"/>
              <a:buNone/>
            </a:pPr>
            <a:endParaRPr lang="zh-CN"/>
          </a:p>
        </p:txBody>
      </p:sp>
      <p:graphicFrame>
        <p:nvGraphicFramePr>
          <p:cNvPr id="28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07166"/>
              </p:ext>
            </p:extLst>
          </p:nvPr>
        </p:nvGraphicFramePr>
        <p:xfrm>
          <a:off x="3756025" y="4664869"/>
          <a:ext cx="4495800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图表" r:id="rId3" imgW="9906000" imgH="5204521" progId="MSGraph.Chart.8">
                  <p:embed followColorScheme="full"/>
                </p:oleObj>
              </mc:Choice>
              <mc:Fallback>
                <p:oleObj name="图表" r:id="rId3" imgW="9906000" imgH="520452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56025" y="4664869"/>
                        <a:ext cx="4495800" cy="235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455458"/>
              </p:ext>
            </p:extLst>
          </p:nvPr>
        </p:nvGraphicFramePr>
        <p:xfrm>
          <a:off x="365125" y="2276421"/>
          <a:ext cx="6781800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图表" r:id="rId5" imgW="9906000" imgH="5189159" progId="MSGraph.Chart.8">
                  <p:embed followColorScheme="full"/>
                </p:oleObj>
              </mc:Choice>
              <mc:Fallback>
                <p:oleObj name="图表" r:id="rId5" imgW="9906000" imgH="518915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65125" y="2276421"/>
                        <a:ext cx="6781800" cy="355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6"/>
          <p:cNvSpPr>
            <a:spLocks noChangeArrowheads="1"/>
          </p:cNvSpPr>
          <p:nvPr/>
        </p:nvSpPr>
        <p:spPr bwMode="gray">
          <a:xfrm>
            <a:off x="3505200" y="685800"/>
            <a:ext cx="3868314" cy="2514600"/>
          </a:xfrm>
          <a:prstGeom prst="roundRect">
            <a:avLst>
              <a:gd name="adj" fmla="val 16667"/>
            </a:avLst>
          </a:prstGeom>
          <a:solidFill>
            <a:srgbClr val="FFFFFF">
              <a:alpha val="70195"/>
            </a:srgbClr>
          </a:solidFill>
          <a:ln w="12700">
            <a:solidFill>
              <a:srgbClr val="1C1C1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CC0000"/>
              </a:buClr>
              <a:buFont typeface="Wingdings" charset="0"/>
              <a:buNone/>
            </a:pPr>
            <a:endParaRPr lang="zh-CN"/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05200" y="1219200"/>
            <a:ext cx="2511425" cy="987963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zh-CN" dirty="0" smtClean="0">
                <a:solidFill>
                  <a:srgbClr val="9A2FBB"/>
                </a:solidFill>
              </a:rPr>
              <a:t>Local Healthcare Terminals</a:t>
            </a:r>
            <a:endParaRPr lang="zh-CN" altLang="en-US" dirty="0">
              <a:solidFill>
                <a:srgbClr val="9A2FBB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zh-CN" dirty="0" smtClean="0">
                <a:solidFill>
                  <a:srgbClr val="9A2FBB"/>
                </a:solidFill>
              </a:rPr>
              <a:t>70.3</a:t>
            </a:r>
            <a:r>
              <a:rPr lang="en-US" altLang="zh-CN" dirty="0">
                <a:solidFill>
                  <a:srgbClr val="9A2FBB"/>
                </a:solidFill>
              </a:rPr>
              <a:t> </a:t>
            </a:r>
            <a:r>
              <a:rPr lang="en-US" altLang="zh-CN" dirty="0" smtClean="0">
                <a:solidFill>
                  <a:srgbClr val="9A2FBB"/>
                </a:solidFill>
              </a:rPr>
              <a:t>billion RMB</a:t>
            </a:r>
            <a:r>
              <a:rPr lang="zh-CN" altLang="en-US" dirty="0" smtClean="0">
                <a:solidFill>
                  <a:srgbClr val="9A2FBB"/>
                </a:solidFill>
              </a:rPr>
              <a:t>，</a:t>
            </a:r>
            <a:r>
              <a:rPr lang="en-US" altLang="zh-CN" dirty="0" smtClean="0">
                <a:solidFill>
                  <a:srgbClr val="9A2FBB"/>
                </a:solidFill>
              </a:rPr>
              <a:t>6.5</a:t>
            </a:r>
            <a:r>
              <a:rPr lang="en-US" altLang="zh-CN" dirty="0">
                <a:solidFill>
                  <a:srgbClr val="9A2FBB"/>
                </a:solidFill>
              </a:rPr>
              <a:t>%</a:t>
            </a: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3505200" y="2207163"/>
            <a:ext cx="2498725" cy="0"/>
          </a:xfrm>
          <a:prstGeom prst="line">
            <a:avLst/>
          </a:prstGeom>
          <a:noFill/>
          <a:ln w="9525">
            <a:solidFill>
              <a:srgbClr val="1C1C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4572000" y="3200400"/>
            <a:ext cx="381000" cy="304800"/>
          </a:xfrm>
          <a:prstGeom prst="line">
            <a:avLst/>
          </a:prstGeom>
          <a:noFill/>
          <a:ln w="9525">
            <a:solidFill>
              <a:srgbClr val="1C1C1C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791200" y="4191000"/>
            <a:ext cx="2895600" cy="687881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080808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lang="en-US" altLang="zh-CN" dirty="0" smtClean="0">
                <a:solidFill>
                  <a:srgbClr val="FCA11C"/>
                </a:solidFill>
              </a:rPr>
              <a:t>Hospital Terminals</a:t>
            </a:r>
            <a:r>
              <a:rPr lang="zh-CN" altLang="en-US" dirty="0" smtClean="0">
                <a:solidFill>
                  <a:srgbClr val="FCA11C"/>
                </a:solidFill>
              </a:rPr>
              <a:t>：</a:t>
            </a:r>
            <a:endParaRPr lang="zh-CN" altLang="en-US" dirty="0">
              <a:solidFill>
                <a:srgbClr val="FCA11C"/>
              </a:solidFill>
            </a:endParaRPr>
          </a:p>
          <a:p>
            <a:pPr algn="ctr" eaLnBrk="1" hangingPunct="1">
              <a:lnSpc>
                <a:spcPct val="70000"/>
              </a:lnSpc>
            </a:pPr>
            <a:r>
              <a:rPr lang="en-US" altLang="zh-CN" dirty="0" smtClean="0">
                <a:solidFill>
                  <a:srgbClr val="FCA11C"/>
                </a:solidFill>
              </a:rPr>
              <a:t>774.6 billion RMB</a:t>
            </a:r>
            <a:r>
              <a:rPr lang="zh-CN" altLang="en-US" dirty="0" smtClean="0">
                <a:solidFill>
                  <a:srgbClr val="FCA11C"/>
                </a:solidFill>
              </a:rPr>
              <a:t>，</a:t>
            </a:r>
            <a:r>
              <a:rPr lang="en-US" altLang="zh-CN" dirty="0" smtClean="0">
                <a:solidFill>
                  <a:srgbClr val="FCA11C"/>
                </a:solidFill>
              </a:rPr>
              <a:t>72.1</a:t>
            </a:r>
            <a:r>
              <a:rPr lang="en-US" altLang="zh-CN" dirty="0">
                <a:solidFill>
                  <a:srgbClr val="FCA11C"/>
                </a:solidFill>
              </a:rPr>
              <a:t>%</a:t>
            </a: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>
            <a:off x="5859463" y="4881563"/>
            <a:ext cx="2743200" cy="0"/>
          </a:xfrm>
          <a:prstGeom prst="line">
            <a:avLst/>
          </a:prstGeom>
          <a:noFill/>
          <a:ln w="9525">
            <a:solidFill>
              <a:srgbClr val="1C1C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>
            <a:off x="5029200" y="4114800"/>
            <a:ext cx="762000" cy="76200"/>
          </a:xfrm>
          <a:prstGeom prst="line">
            <a:avLst/>
          </a:prstGeom>
          <a:noFill/>
          <a:ln w="9525">
            <a:solidFill>
              <a:srgbClr val="1C1C1C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14"/>
          <p:cNvSpPr>
            <a:spLocks noChangeArrowheads="1"/>
          </p:cNvSpPr>
          <p:nvPr/>
        </p:nvSpPr>
        <p:spPr bwMode="auto">
          <a:xfrm>
            <a:off x="381000" y="1143000"/>
            <a:ext cx="2514600" cy="1981200"/>
          </a:xfrm>
          <a:prstGeom prst="roundRect">
            <a:avLst>
              <a:gd name="adj" fmla="val 16667"/>
            </a:avLst>
          </a:prstGeom>
          <a:solidFill>
            <a:srgbClr val="FFFFFF">
              <a:alpha val="70195"/>
            </a:srgbClr>
          </a:solidFill>
          <a:ln w="12700">
            <a:solidFill>
              <a:srgbClr val="1C1C1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CC0000"/>
              </a:buClr>
              <a:buFont typeface="Wingdings" charset="0"/>
              <a:buNone/>
            </a:pPr>
            <a:endParaRPr lang="zh-CN"/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228600" y="1185863"/>
            <a:ext cx="2667000" cy="1094146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zh-CN" dirty="0" smtClean="0">
                <a:solidFill>
                  <a:srgbClr val="00B050"/>
                </a:solidFill>
              </a:rPr>
              <a:t>Drugs Retailer Terminals</a:t>
            </a:r>
            <a:r>
              <a:rPr lang="zh-CN" altLang="en-US" dirty="0" smtClean="0">
                <a:solidFill>
                  <a:srgbClr val="00B050"/>
                </a:solidFill>
              </a:rPr>
              <a:t>：</a:t>
            </a:r>
            <a:endParaRPr lang="zh-CN" altLang="en-US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zh-CN" dirty="0" smtClean="0">
                <a:solidFill>
                  <a:srgbClr val="00B050"/>
                </a:solidFill>
              </a:rPr>
              <a:t>230 billion RMB</a:t>
            </a:r>
            <a:r>
              <a:rPr lang="zh-CN" altLang="en-US" dirty="0" smtClean="0">
                <a:solidFill>
                  <a:srgbClr val="00B050"/>
                </a:solidFill>
              </a:rPr>
              <a:t>，</a:t>
            </a:r>
            <a:r>
              <a:rPr lang="en-US" altLang="zh-CN" dirty="0" smtClean="0">
                <a:solidFill>
                  <a:srgbClr val="00B050"/>
                </a:solidFill>
              </a:rPr>
              <a:t>21.4</a:t>
            </a:r>
            <a:r>
              <a:rPr lang="en-US" altLang="zh-CN" dirty="0">
                <a:solidFill>
                  <a:srgbClr val="00B050"/>
                </a:solidFill>
              </a:rPr>
              <a:t>%</a:t>
            </a:r>
          </a:p>
        </p:txBody>
      </p:sp>
      <p:sp>
        <p:nvSpPr>
          <p:cNvPr id="42" name="Line 16"/>
          <p:cNvSpPr>
            <a:spLocks noChangeShapeType="1"/>
          </p:cNvSpPr>
          <p:nvPr/>
        </p:nvSpPr>
        <p:spPr bwMode="auto">
          <a:xfrm>
            <a:off x="533400" y="2269371"/>
            <a:ext cx="2209800" cy="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 flipH="1" flipV="1">
            <a:off x="2667000" y="3048000"/>
            <a:ext cx="685800" cy="530225"/>
          </a:xfrm>
          <a:prstGeom prst="line">
            <a:avLst/>
          </a:prstGeom>
          <a:noFill/>
          <a:ln w="9525">
            <a:solidFill>
              <a:srgbClr val="1C1C1C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>
            <a:off x="533400" y="2286000"/>
            <a:ext cx="2438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dirty="0" smtClean="0">
                <a:solidFill>
                  <a:srgbClr val="0000CC"/>
                </a:solidFill>
              </a:rPr>
              <a:t>420K stores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5867400" y="4905375"/>
            <a:ext cx="2971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dirty="0" smtClean="0">
                <a:solidFill>
                  <a:srgbClr val="0000CC"/>
                </a:solidFill>
              </a:rPr>
              <a:t>21979 Hospitals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406093" y="5078413"/>
            <a:ext cx="1981200" cy="151887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dirty="0" smtClean="0"/>
              <a:t>2012 Drug market cap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1075 billion RMB</a:t>
            </a:r>
            <a:endParaRPr lang="zh-CN" altLang="en-US" dirty="0"/>
          </a:p>
        </p:txBody>
      </p:sp>
      <p:sp>
        <p:nvSpPr>
          <p:cNvPr id="60" name="AutoShape 37"/>
          <p:cNvSpPr>
            <a:spLocks noChangeArrowheads="1"/>
          </p:cNvSpPr>
          <p:nvPr/>
        </p:nvSpPr>
        <p:spPr bwMode="auto">
          <a:xfrm>
            <a:off x="5448300" y="1333500"/>
            <a:ext cx="2209800" cy="19050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1C1C1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buClr>
                <a:srgbClr val="CC0000"/>
              </a:buClr>
              <a:buFont typeface="Wingdings" charset="0"/>
              <a:buNone/>
            </a:pPr>
            <a:endParaRPr lang="zh-CN"/>
          </a:p>
        </p:txBody>
      </p:sp>
      <p:sp>
        <p:nvSpPr>
          <p:cNvPr id="62" name="Text Box 36"/>
          <p:cNvSpPr txBox="1">
            <a:spLocks noChangeArrowheads="1"/>
          </p:cNvSpPr>
          <p:nvPr/>
        </p:nvSpPr>
        <p:spPr bwMode="auto">
          <a:xfrm>
            <a:off x="6319182" y="5452670"/>
            <a:ext cx="7207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en-US" altLang="zh-CN" sz="1000" dirty="0" smtClean="0">
                <a:ea typeface="黑体" charset="0"/>
                <a:cs typeface="黑体" charset="0"/>
              </a:rPr>
              <a:t>Urban</a:t>
            </a:r>
            <a:endParaRPr lang="zh-CN" altLang="en-US" sz="1000" dirty="0">
              <a:ea typeface="黑体" charset="0"/>
              <a:cs typeface="黑体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altLang="zh-CN" sz="1000" dirty="0" smtClean="0">
                <a:ea typeface="黑体" charset="0"/>
                <a:cs typeface="黑体" charset="0"/>
              </a:rPr>
              <a:t>6347</a:t>
            </a:r>
            <a:r>
              <a:rPr lang="zh-CN" altLang="en-US" sz="1000" dirty="0" smtClean="0">
                <a:ea typeface="黑体" charset="0"/>
                <a:cs typeface="黑体" charset="0"/>
              </a:rPr>
              <a:t>，</a:t>
            </a:r>
            <a:r>
              <a:rPr lang="en-US" altLang="zh-CN" sz="1000" dirty="0" smtClean="0">
                <a:ea typeface="黑体" charset="0"/>
                <a:cs typeface="黑体" charset="0"/>
              </a:rPr>
              <a:t>59.1</a:t>
            </a:r>
            <a:r>
              <a:rPr lang="en-US" altLang="zh-CN" sz="1000" dirty="0">
                <a:ea typeface="黑体" charset="0"/>
                <a:cs typeface="黑体" charset="0"/>
              </a:rPr>
              <a:t>%</a:t>
            </a: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4668837" y="5461763"/>
            <a:ext cx="7207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en-US" altLang="zh-CN" sz="1000" dirty="0" smtClean="0">
                <a:ea typeface="黑体" charset="0"/>
                <a:cs typeface="黑体" charset="0"/>
              </a:rPr>
              <a:t>Rural</a:t>
            </a:r>
            <a:endParaRPr lang="zh-CN" altLang="en-US" sz="1000" dirty="0">
              <a:ea typeface="黑体" charset="0"/>
              <a:cs typeface="黑体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altLang="zh-CN" sz="1000" dirty="0" smtClean="0">
                <a:ea typeface="黑体" charset="0"/>
                <a:cs typeface="黑体" charset="0"/>
              </a:rPr>
              <a:t>1399</a:t>
            </a:r>
            <a:r>
              <a:rPr lang="zh-CN" altLang="en-US" sz="1000" dirty="0" smtClean="0">
                <a:ea typeface="黑体" charset="0"/>
                <a:cs typeface="黑体" charset="0"/>
              </a:rPr>
              <a:t>，</a:t>
            </a:r>
            <a:r>
              <a:rPr lang="en-US" altLang="zh-CN" sz="1000" dirty="0" smtClean="0">
                <a:ea typeface="黑体" charset="0"/>
                <a:cs typeface="黑体" charset="0"/>
              </a:rPr>
              <a:t>13</a:t>
            </a:r>
            <a:r>
              <a:rPr lang="en-US" altLang="zh-CN" sz="1000" dirty="0">
                <a:ea typeface="黑体" charset="0"/>
                <a:cs typeface="黑体" charset="0"/>
              </a:rPr>
              <a:t>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07681" y="162580"/>
            <a:ext cx="4328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Three terminals pattern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416025"/>
              </p:ext>
            </p:extLst>
          </p:nvPr>
        </p:nvGraphicFramePr>
        <p:xfrm>
          <a:off x="4546600" y="1200943"/>
          <a:ext cx="4241800" cy="217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4648200" y="5078413"/>
            <a:ext cx="2514600" cy="15240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1C1C1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buClr>
                <a:srgbClr val="CC0000"/>
              </a:buClr>
              <a:buFont typeface="Wingdings" charset="0"/>
              <a:buNone/>
            </a:pPr>
            <a:endParaRPr lang="zh-CN"/>
          </a:p>
        </p:txBody>
      </p:sp>
      <p:sp>
        <p:nvSpPr>
          <p:cNvPr id="25" name="TextBox 24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5763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-128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Challenges and Opportunities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39164" y="999722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Recovery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macro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economy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93821" y="45912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Opportunities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9164" y="1307499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Government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investment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growth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9164" y="2161949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Encourage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innovation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9164" y="1574420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Base propellant expansion and designated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production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9164" y="1856541"/>
            <a:ext cx="6542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improvement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bidding mechanism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39164" y="2469726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Promotion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the new version of GMP implementation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9164" y="2777503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Reformation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technology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transfer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examination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1009283" y="3961631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Challenges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39164" y="5323132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Assessment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generic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drugs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quality’s consistency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39164" y="562571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price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39164" y="5023415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hospital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costs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extra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fees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39164" y="4699069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Costs pressure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39164" y="4401660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Shrink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external demand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9164" y="306705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Patent protection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9164" y="3374834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Supplements and devices development support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9686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248678"/>
            <a:ext cx="904457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Base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propellant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expansion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and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designated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production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429411" y="2472081"/>
            <a:ext cx="3438525" cy="647212"/>
            <a:chOff x="1338" y="514"/>
            <a:chExt cx="3583" cy="57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42" y="514"/>
              <a:ext cx="1179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1400" dirty="0" smtClean="0">
                  <a:solidFill>
                    <a:srgbClr val="0000CC"/>
                  </a:solidFill>
                </a:rPr>
                <a:t>2012</a:t>
              </a:r>
              <a:endParaRPr lang="zh-CN" altLang="en-US" sz="1400" dirty="0">
                <a:solidFill>
                  <a:srgbClr val="0000CC"/>
                </a:solidFill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340" y="788"/>
              <a:ext cx="1086" cy="301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1600" dirty="0" smtClean="0">
                  <a:solidFill>
                    <a:srgbClr val="0000CC"/>
                  </a:solidFill>
                </a:rPr>
                <a:t>307</a:t>
              </a:r>
              <a:endParaRPr lang="zh-CN" altLang="en-US" sz="1600" dirty="0">
                <a:solidFill>
                  <a:srgbClr val="0000CC"/>
                </a:solidFill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786" y="788"/>
              <a:ext cx="1090" cy="301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1600" dirty="0" smtClean="0">
                  <a:solidFill>
                    <a:srgbClr val="0000CC"/>
                  </a:solidFill>
                </a:rPr>
                <a:t>500</a:t>
              </a:r>
              <a:endParaRPr lang="zh-CN" altLang="en-US" sz="1600" dirty="0">
                <a:solidFill>
                  <a:srgbClr val="0000CC"/>
                </a:solidFill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736" y="816"/>
              <a:ext cx="726" cy="1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2 w 21600"/>
                <a:gd name="T13" fmla="*/ 5371 h 21600"/>
                <a:gd name="T14" fmla="*/ 18893 w 21600"/>
                <a:gd name="T15" fmla="*/ 1622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338" y="514"/>
              <a:ext cx="1179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1400" dirty="0" smtClean="0">
                  <a:solidFill>
                    <a:srgbClr val="0000CC"/>
                  </a:solidFill>
                </a:rPr>
                <a:t>2009</a:t>
              </a:r>
              <a:endParaRPr lang="zh-CN" altLang="en-US" sz="1400" dirty="0">
                <a:solidFill>
                  <a:srgbClr val="0000CC"/>
                </a:solidFill>
              </a:endParaRPr>
            </a:p>
          </p:txBody>
        </p:sp>
      </p:grp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363087" y="1633673"/>
            <a:ext cx="5571173" cy="8607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SzPct val="95000"/>
              <a:buFont typeface="Wingdings" charset="0"/>
              <a:buNone/>
            </a:pP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2013.01.09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Chen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Zhu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said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at the national health work conference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，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new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version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of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base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propellant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has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approved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to</a:t>
            </a:r>
            <a:r>
              <a:rPr lang="zh-CN" alt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 </a:t>
            </a:r>
            <a:r>
              <a:rPr lang="en-US" altLang="zh-CN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charset="0"/>
                <a:ea typeface="黑体" charset="0"/>
                <a:cs typeface="黑体" charset="0"/>
              </a:rPr>
              <a:t>pass.</a:t>
            </a:r>
            <a:endParaRPr lang="zh-CN" altLang="en-US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14" name="Text Box 43"/>
          <p:cNvSpPr txBox="1">
            <a:spLocks noChangeArrowheads="1"/>
          </p:cNvSpPr>
          <p:nvPr/>
        </p:nvSpPr>
        <p:spPr bwMode="auto">
          <a:xfrm>
            <a:off x="322263" y="3479133"/>
            <a:ext cx="4463022" cy="1600438"/>
          </a:xfrm>
          <a:prstGeom prst="rect">
            <a:avLst/>
          </a:prstGeom>
          <a:solidFill>
            <a:srgbClr val="E5E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400" dirty="0" smtClean="0">
                <a:latin typeface="宋体" charset="0"/>
              </a:rPr>
              <a:t>First</a:t>
            </a:r>
            <a:r>
              <a:rPr lang="zh-CN" altLang="en-US" sz="1400" dirty="0" smtClean="0">
                <a:latin typeface="宋体" charset="0"/>
              </a:rPr>
              <a:t>-</a:t>
            </a:r>
            <a:r>
              <a:rPr lang="en-US" altLang="zh-CN" sz="1400" dirty="0" smtClean="0">
                <a:latin typeface="宋体" charset="0"/>
              </a:rPr>
              <a:t>tier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health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institutes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are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required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to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equip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with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base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propellant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400" dirty="0" smtClean="0">
                <a:latin typeface="宋体" charset="0"/>
              </a:rPr>
              <a:t>Second</a:t>
            </a:r>
            <a:r>
              <a:rPr lang="zh-CN" altLang="en-US" sz="1400" dirty="0" smtClean="0">
                <a:latin typeface="宋体" charset="0"/>
              </a:rPr>
              <a:t>-</a:t>
            </a:r>
            <a:r>
              <a:rPr lang="en-US" altLang="zh-CN" sz="1400" dirty="0" smtClean="0">
                <a:latin typeface="宋体" charset="0"/>
              </a:rPr>
              <a:t>tier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hospitals’ base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propellant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usage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and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sales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should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reach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40%-50%</a:t>
            </a:r>
            <a:endParaRPr lang="en-US" altLang="zh-CN" sz="1400" dirty="0">
              <a:solidFill>
                <a:srgbClr val="CC0000"/>
              </a:solidFill>
              <a:latin typeface="宋体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400" dirty="0" smtClean="0">
                <a:latin typeface="宋体" charset="0"/>
              </a:rPr>
              <a:t>Third</a:t>
            </a:r>
            <a:r>
              <a:rPr lang="zh-CN" altLang="en-US" sz="1400" dirty="0" smtClean="0">
                <a:latin typeface="宋体" charset="0"/>
              </a:rPr>
              <a:t>-</a:t>
            </a:r>
            <a:r>
              <a:rPr lang="en-US" altLang="zh-CN" sz="1400" dirty="0" smtClean="0">
                <a:latin typeface="宋体" charset="0"/>
              </a:rPr>
              <a:t>tier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hospitals’ base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propellant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usage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and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sales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should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reach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25%-30%</a:t>
            </a:r>
            <a:endParaRPr lang="en-US" altLang="zh-CN" sz="1400" dirty="0">
              <a:latin typeface="宋体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474233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Opportunities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800" y="6593539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29717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327025" y="4576404"/>
            <a:ext cx="3746500" cy="646112"/>
          </a:xfrm>
          <a:prstGeom prst="rect">
            <a:avLst/>
          </a:prstGeom>
          <a:solidFill>
            <a:srgbClr val="E5E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327025" y="3553926"/>
            <a:ext cx="3746500" cy="936625"/>
          </a:xfrm>
          <a:prstGeom prst="rect">
            <a:avLst/>
          </a:prstGeom>
          <a:solidFill>
            <a:srgbClr val="E5E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325438" y="2565400"/>
            <a:ext cx="3746500" cy="935038"/>
          </a:xfrm>
          <a:prstGeom prst="rect">
            <a:avLst/>
          </a:prstGeom>
          <a:solidFill>
            <a:srgbClr val="E5E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80975" y="2349500"/>
            <a:ext cx="4067175" cy="3320336"/>
          </a:xfrm>
          <a:prstGeom prst="roundRect">
            <a:avLst>
              <a:gd name="adj" fmla="val 5356"/>
            </a:avLst>
          </a:prstGeom>
          <a:noFill/>
          <a:ln w="28575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b="0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7388" y="1989138"/>
            <a:ext cx="2879725" cy="430212"/>
          </a:xfrm>
          <a:prstGeom prst="roundRect">
            <a:avLst>
              <a:gd name="adj" fmla="val 42181"/>
            </a:avLst>
          </a:prstGeom>
          <a:solidFill>
            <a:srgbClr val="FFFFFF"/>
          </a:solidFill>
          <a:ln w="2857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sz="1600" b="0">
              <a:solidFill>
                <a:srgbClr val="000000"/>
              </a:solidFill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392613" y="2365375"/>
            <a:ext cx="4500562" cy="2647950"/>
          </a:xfrm>
          <a:prstGeom prst="roundRect">
            <a:avLst>
              <a:gd name="adj" fmla="val 5356"/>
            </a:avLst>
          </a:prstGeom>
          <a:noFill/>
          <a:ln w="28575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b="0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679950" y="2058988"/>
            <a:ext cx="3743325" cy="430212"/>
          </a:xfrm>
          <a:prstGeom prst="roundRect">
            <a:avLst>
              <a:gd name="adj" fmla="val 42181"/>
            </a:avLst>
          </a:prstGeom>
          <a:solidFill>
            <a:srgbClr val="FFFFFF"/>
          </a:solidFill>
          <a:ln w="2857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sz="1600" b="0">
              <a:solidFill>
                <a:srgbClr val="00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98463" y="2482466"/>
            <a:ext cx="3600450" cy="270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  <a:buClr>
                <a:srgbClr val="0066CC"/>
              </a:buClr>
              <a:buSzPct val="50000"/>
              <a:buFont typeface="Wingdings" charset="0"/>
              <a:buNone/>
            </a:pPr>
            <a:r>
              <a:rPr lang="en-US" altLang="zh-CN" sz="1400" dirty="0" smtClean="0">
                <a:latin typeface="宋体" charset="0"/>
              </a:rPr>
              <a:t>1.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Improve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drug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quality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evaluation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system,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figure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out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an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efficient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way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to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lower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price.</a:t>
            </a:r>
            <a:endParaRPr lang="zh-CN" altLang="en-US" sz="1400" dirty="0">
              <a:latin typeface="宋体" charset="0"/>
            </a:endParaRP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Clr>
                <a:srgbClr val="0066CC"/>
              </a:buClr>
              <a:buSzPct val="50000"/>
              <a:buFont typeface="Wingdings" charset="0"/>
              <a:buNone/>
            </a:pPr>
            <a:r>
              <a:rPr lang="en-US" altLang="zh-CN" sz="1400" dirty="0" smtClean="0">
                <a:latin typeface="宋体" charset="0"/>
              </a:rPr>
              <a:t>2.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Expand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purchase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area,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put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high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quality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and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price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materials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into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purchasing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list.</a:t>
            </a:r>
            <a:r>
              <a:rPr lang="zh-CN" altLang="en-US" sz="1400" dirty="0" smtClean="0">
                <a:latin typeface="宋体" charset="0"/>
              </a:rPr>
              <a:t> </a:t>
            </a:r>
            <a:endParaRPr lang="zh-CN" altLang="en-US" sz="1400" dirty="0">
              <a:latin typeface="宋体" charset="0"/>
            </a:endParaRP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Clr>
                <a:srgbClr val="0066CC"/>
              </a:buClr>
              <a:buSzPct val="50000"/>
              <a:buFont typeface="Wingdings" charset="0"/>
              <a:buNone/>
            </a:pPr>
            <a:r>
              <a:rPr lang="en-US" altLang="zh-CN" sz="1400" dirty="0" smtClean="0">
                <a:latin typeface="宋体" charset="0"/>
              </a:rPr>
              <a:t>3.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Centralize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essential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and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non-essential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drugs</a:t>
            </a:r>
            <a:r>
              <a:rPr lang="zh-CN" altLang="en-US" sz="1400" dirty="0" smtClean="0">
                <a:latin typeface="宋体" charset="0"/>
              </a:rPr>
              <a:t> </a:t>
            </a:r>
            <a:r>
              <a:rPr lang="en-US" altLang="zh-CN" sz="1400" dirty="0" smtClean="0">
                <a:latin typeface="宋体" charset="0"/>
              </a:rPr>
              <a:t>purchasing.</a:t>
            </a:r>
            <a:endParaRPr lang="zh-CN" altLang="en-US" sz="1400" dirty="0">
              <a:latin typeface="宋体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830888" y="2058988"/>
            <a:ext cx="172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CC"/>
                </a:solidFill>
              </a:rPr>
              <a:t>Changes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08513" y="2708275"/>
            <a:ext cx="1439862" cy="584776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 dirty="0" smtClean="0"/>
              <a:t>Platform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building</a:t>
            </a:r>
            <a:endParaRPr lang="zh-CN" altLang="en-US" sz="1600" dirty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840538" y="2708275"/>
            <a:ext cx="1944687" cy="584776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 dirty="0" smtClean="0"/>
              <a:t>Innovation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of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mechanism</a:t>
            </a:r>
            <a:endParaRPr lang="zh-CN" altLang="en-US" sz="1600" dirty="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537075" y="3433327"/>
            <a:ext cx="1511300" cy="35907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dirty="0" smtClean="0"/>
              <a:t>Lower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price</a:t>
            </a:r>
            <a:endParaRPr lang="zh-CN" altLang="en-US" sz="1600" dirty="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840538" y="3356615"/>
            <a:ext cx="1944687" cy="629916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dirty="0" smtClean="0"/>
              <a:t>Quality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and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price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oriented</a:t>
            </a:r>
            <a:endParaRPr lang="zh-CN" altLang="en-US" sz="1600" dirty="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537075" y="4149725"/>
            <a:ext cx="1544638" cy="338554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 dirty="0" smtClean="0"/>
              <a:t>Drug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bidding</a:t>
            </a:r>
            <a:endParaRPr lang="zh-CN" altLang="en-US" sz="1600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840538" y="4075113"/>
            <a:ext cx="1944687" cy="900759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dirty="0" smtClean="0"/>
              <a:t>Purchasing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contract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and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usage</a:t>
            </a:r>
            <a:endParaRPr lang="zh-CN" altLang="en-US" sz="1600" dirty="0"/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6119813" y="2768600"/>
            <a:ext cx="649287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6119813" y="3500438"/>
            <a:ext cx="649287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6119813" y="4281488"/>
            <a:ext cx="649287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258888" y="1989138"/>
            <a:ext cx="172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dirty="0" smtClean="0">
                <a:solidFill>
                  <a:srgbClr val="0000CC"/>
                </a:solidFill>
              </a:rPr>
              <a:t>Main</a:t>
            </a:r>
            <a:r>
              <a:rPr lang="zh-CN" altLang="en-US" dirty="0" smtClean="0">
                <a:solidFill>
                  <a:srgbClr val="0000CC"/>
                </a:solidFill>
              </a:rPr>
              <a:t> </a:t>
            </a:r>
            <a:r>
              <a:rPr lang="en-US" altLang="zh-CN" dirty="0" smtClean="0">
                <a:solidFill>
                  <a:srgbClr val="0000CC"/>
                </a:solidFill>
              </a:rPr>
              <a:t>Point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" y="248678"/>
            <a:ext cx="90445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Changes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bidding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mechanism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6456964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Opportunities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874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燕尾形 2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141538"/>
            <a:ext cx="9144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725488" y="1636713"/>
            <a:ext cx="2951162" cy="720197"/>
          </a:xfrm>
          <a:prstGeom prst="homePlate">
            <a:avLst>
              <a:gd name="adj" fmla="val 30931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The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first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3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generic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drugs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can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make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price</a:t>
            </a:r>
            <a:endParaRPr lang="zh-CN" altLang="en-US" sz="1600" dirty="0">
              <a:solidFill>
                <a:schemeClr val="bg1"/>
              </a:solidFill>
              <a:latin typeface="宋体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725488" y="2503488"/>
            <a:ext cx="2852737" cy="379591"/>
          </a:xfrm>
          <a:prstGeom prst="homePlate">
            <a:avLst>
              <a:gd name="adj" fmla="val 49761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Already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on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sales</a:t>
            </a:r>
            <a:endParaRPr lang="zh-CN" altLang="en-US" sz="1600" dirty="0">
              <a:solidFill>
                <a:schemeClr val="bg1"/>
              </a:solidFill>
              <a:latin typeface="宋体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725488" y="3362325"/>
            <a:ext cx="2854325" cy="900759"/>
          </a:xfrm>
          <a:prstGeom prst="homePlate">
            <a:avLst>
              <a:gd name="adj" fmla="val 56061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After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the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first</a:t>
            </a:r>
            <a:r>
              <a:rPr lang="zh-CN" altLang="en-US" sz="1600" dirty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within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5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years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,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the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2</a:t>
            </a:r>
            <a:r>
              <a:rPr lang="en-US" altLang="zh-CN" sz="1600" baseline="30000" dirty="0" smtClean="0">
                <a:solidFill>
                  <a:schemeClr val="bg1"/>
                </a:solidFill>
                <a:latin typeface="宋体" charset="0"/>
              </a:rPr>
              <a:t>nd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and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3</a:t>
            </a:r>
            <a:r>
              <a:rPr lang="en-US" altLang="zh-CN" sz="1600" baseline="30000" dirty="0" smtClean="0">
                <a:solidFill>
                  <a:schemeClr val="bg1"/>
                </a:solidFill>
                <a:latin typeface="宋体" charset="0"/>
              </a:rPr>
              <a:t>rd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drug</a:t>
            </a:r>
            <a:endParaRPr lang="zh-CN" altLang="en-US" sz="1600" dirty="0">
              <a:solidFill>
                <a:schemeClr val="bg1"/>
              </a:solidFill>
              <a:latin typeface="宋体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725488" y="4398963"/>
            <a:ext cx="2808287" cy="336550"/>
          </a:xfrm>
          <a:prstGeom prst="homePlate">
            <a:avLst>
              <a:gd name="adj" fmla="val 73052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After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5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years</a:t>
            </a:r>
            <a:endParaRPr lang="zh-CN" altLang="en-US" sz="1600" dirty="0">
              <a:solidFill>
                <a:schemeClr val="bg1"/>
              </a:solidFill>
              <a:latin typeface="宋体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725488" y="5273675"/>
            <a:ext cx="2881312" cy="584776"/>
          </a:xfrm>
          <a:prstGeom prst="homePlate">
            <a:avLst>
              <a:gd name="adj" fmla="val 70161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More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than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4</a:t>
            </a:r>
            <a:r>
              <a:rPr lang="zh-CN" altLang="en-US" sz="1600" dirty="0" smtClean="0">
                <a:solidFill>
                  <a:schemeClr val="bg1"/>
                </a:solidFill>
                <a:latin typeface="宋体" charset="0"/>
              </a:rPr>
              <a:t> </a:t>
            </a:r>
            <a:r>
              <a:rPr lang="en-US" altLang="zh-CN" sz="1600" dirty="0" smtClean="0">
                <a:solidFill>
                  <a:schemeClr val="bg1"/>
                </a:solidFill>
                <a:latin typeface="宋体" charset="0"/>
              </a:rPr>
              <a:t>manufacturers</a:t>
            </a:r>
            <a:endParaRPr lang="zh-CN" altLang="en-US" sz="1600" dirty="0">
              <a:solidFill>
                <a:schemeClr val="bg1"/>
              </a:solidFill>
              <a:latin typeface="宋体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79838" y="1768475"/>
            <a:ext cx="1728787" cy="292388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Make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price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standard</a:t>
            </a:r>
            <a:endParaRPr lang="zh-CN" altLang="en-US" sz="1200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779838" y="2501900"/>
            <a:ext cx="1728787" cy="495520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90%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price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of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first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generic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drug</a:t>
            </a:r>
            <a:endParaRPr lang="en-US" altLang="zh-CN" sz="1200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779838" y="3295650"/>
            <a:ext cx="1728787" cy="495520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90%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and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80%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of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the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first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generic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drug</a:t>
            </a:r>
            <a:endParaRPr lang="zh-CN" altLang="en-US" sz="1200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779838" y="4305300"/>
            <a:ext cx="1728787" cy="495520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Government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set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the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price</a:t>
            </a:r>
            <a:endParaRPr lang="zh-CN" altLang="en-US" sz="1200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79838" y="5319713"/>
            <a:ext cx="1728787" cy="495520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Government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set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the</a:t>
            </a:r>
            <a:r>
              <a:rPr lang="zh-CN" altLang="en-US" sz="1200" dirty="0" smtClean="0">
                <a:solidFill>
                  <a:srgbClr val="0000CC"/>
                </a:solidFill>
                <a:latin typeface="宋体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宋体" charset="0"/>
              </a:rPr>
              <a:t>price</a:t>
            </a:r>
            <a:endParaRPr lang="zh-CN" altLang="en-US" sz="1200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6" name="圆角矩形 1"/>
          <p:cNvSpPr/>
          <p:nvPr/>
        </p:nvSpPr>
        <p:spPr>
          <a:xfrm>
            <a:off x="468313" y="1493838"/>
            <a:ext cx="5256212" cy="4608512"/>
          </a:xfrm>
          <a:prstGeom prst="roundRect">
            <a:avLst>
              <a:gd name="adj" fmla="val 3057"/>
            </a:avLst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</a:pPr>
            <a:endParaRPr lang="zh-CN" altLang="en-US" sz="1600">
              <a:solidFill>
                <a:schemeClr val="bg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372225" y="1263893"/>
            <a:ext cx="2305050" cy="2999191"/>
          </a:xfrm>
          <a:prstGeom prst="rect">
            <a:avLst/>
          </a:prstGeom>
          <a:solidFill>
            <a:schemeClr val="bg1"/>
          </a:solidFill>
          <a:ln w="12700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/>
          <a:lstStyle/>
          <a:p>
            <a:pPr marL="263525" indent="-263525">
              <a:lnSpc>
                <a:spcPct val="140000"/>
              </a:lnSpc>
              <a:spcBef>
                <a:spcPct val="50000"/>
              </a:spcBef>
              <a:buClr>
                <a:srgbClr val="6600CC"/>
              </a:buClr>
              <a:buFont typeface="Wingdings" charset="0"/>
              <a:buChar char="Ø"/>
            </a:pPr>
            <a:r>
              <a:rPr lang="en-US" altLang="zh-CN" sz="1400" dirty="0" smtClean="0"/>
              <a:t>Innovation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and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generic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drugs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have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priority</a:t>
            </a:r>
            <a:endParaRPr lang="zh-CN" altLang="en-US" sz="1400" dirty="0"/>
          </a:p>
          <a:p>
            <a:pPr marL="263525" indent="-263525">
              <a:lnSpc>
                <a:spcPct val="140000"/>
              </a:lnSpc>
              <a:spcBef>
                <a:spcPct val="50000"/>
              </a:spcBef>
              <a:buClr>
                <a:srgbClr val="6600CC"/>
              </a:buClr>
              <a:buFont typeface="Wingdings" charset="0"/>
              <a:buChar char="Ø"/>
            </a:pPr>
            <a:r>
              <a:rPr lang="en-US" altLang="zh-CN" sz="1400" dirty="0" smtClean="0"/>
              <a:t>Based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on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level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of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innovation,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set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the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price</a:t>
            </a:r>
            <a:endParaRPr lang="zh-CN" altLang="en-US" sz="1400" dirty="0"/>
          </a:p>
          <a:p>
            <a:pPr marL="263525" indent="-263525">
              <a:lnSpc>
                <a:spcPct val="140000"/>
              </a:lnSpc>
              <a:spcBef>
                <a:spcPct val="50000"/>
              </a:spcBef>
              <a:buClr>
                <a:srgbClr val="6600CC"/>
              </a:buClr>
              <a:buFont typeface="Wingdings" charset="0"/>
              <a:buChar char="Ø"/>
            </a:pPr>
            <a:r>
              <a:rPr lang="en-US" altLang="zh-CN" sz="1400" dirty="0" smtClean="0"/>
              <a:t>First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will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have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a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higher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margin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than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the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second</a:t>
            </a:r>
            <a:endParaRPr lang="zh-CN" altLang="en-US" sz="1400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373813" y="4800820"/>
            <a:ext cx="2303462" cy="675057"/>
          </a:xfrm>
          <a:prstGeom prst="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marL="90488" indent="-90488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marL="0" indent="0" eaLnBrk="1" hangingPunct="1">
              <a:lnSpc>
                <a:spcPct val="120000"/>
              </a:lnSpc>
            </a:pPr>
            <a:r>
              <a:rPr lang="en-US" altLang="zh-CN" sz="1600" dirty="0" smtClean="0">
                <a:ea typeface="楷体_GB2312" charset="0"/>
                <a:cs typeface="楷体_GB2312" charset="0"/>
              </a:rPr>
              <a:t>Market</a:t>
            </a:r>
            <a:r>
              <a:rPr lang="zh-CN" altLang="en-US" sz="1600" dirty="0" smtClean="0">
                <a:ea typeface="楷体_GB2312" charset="0"/>
                <a:cs typeface="楷体_GB2312" charset="0"/>
              </a:rPr>
              <a:t> </a:t>
            </a:r>
            <a:r>
              <a:rPr lang="en-US" altLang="zh-CN" sz="1600" dirty="0" smtClean="0">
                <a:ea typeface="楷体_GB2312" charset="0"/>
                <a:cs typeface="楷体_GB2312" charset="0"/>
              </a:rPr>
              <a:t>selection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US" altLang="zh-CN" sz="1600" dirty="0" smtClean="0">
                <a:ea typeface="楷体_GB2312" charset="0"/>
                <a:cs typeface="楷体_GB2312" charset="0"/>
              </a:rPr>
              <a:t>Patent protection</a:t>
            </a:r>
            <a:endParaRPr lang="zh-CN" altLang="en-US" sz="1600" dirty="0">
              <a:ea typeface="楷体_GB2312" charset="0"/>
              <a:cs typeface="楷体_GB2312" charset="0"/>
            </a:endParaRPr>
          </a:p>
        </p:txBody>
      </p:sp>
      <p:pic>
        <p:nvPicPr>
          <p:cNvPr id="19" name="燕尾形 2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445000"/>
            <a:ext cx="91440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" y="248678"/>
            <a:ext cx="90445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Innovations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6274" y="1004484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Priority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making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price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standard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first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generic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0704" y="648866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Opportunities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9610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323850" y="3168650"/>
            <a:ext cx="576263" cy="3140075"/>
          </a:xfrm>
          <a:prstGeom prst="rect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500563" y="2349500"/>
          <a:ext cx="435610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图表" r:id="rId3" imgW="8351520" imgH="4815840" progId="MSGraph.Chart.8">
                  <p:embed/>
                </p:oleObj>
              </mc:Choice>
              <mc:Fallback>
                <p:oleObj name="图表" r:id="rId3" imgW="8351520" imgH="481584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349500"/>
                        <a:ext cx="4356100" cy="248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283075" y="1196975"/>
            <a:ext cx="2520950" cy="1081088"/>
          </a:xfrm>
          <a:prstGeom prst="wedgeRectCallout">
            <a:avLst>
              <a:gd name="adj1" fmla="val -16375"/>
              <a:gd name="adj2" fmla="val 82454"/>
            </a:avLst>
          </a:prstGeom>
          <a:gradFill rotWithShape="1">
            <a:gsLst>
              <a:gs pos="0">
                <a:srgbClr val="E5E5FF"/>
              </a:gs>
              <a:gs pos="50000">
                <a:schemeClr val="bg1"/>
              </a:gs>
              <a:gs pos="100000">
                <a:srgbClr val="E5E5FF"/>
              </a:gs>
            </a:gsLst>
            <a:lin ang="2700000" scaled="1"/>
          </a:gradFill>
          <a:ln w="9525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zh-CN" altLang="en-US" sz="1400" b="0">
              <a:latin typeface="Verdana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356100" y="1196975"/>
            <a:ext cx="23764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400" dirty="0" smtClean="0"/>
              <a:t>Eliminated more than 2000 enterprises since last round of GMP</a:t>
            </a:r>
            <a:endParaRPr lang="zh-CN" altLang="en-US" sz="1400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948488" y="1125538"/>
            <a:ext cx="1944687" cy="1223962"/>
          </a:xfrm>
          <a:prstGeom prst="wedgeRectCallout">
            <a:avLst>
              <a:gd name="adj1" fmla="val 23880"/>
              <a:gd name="adj2" fmla="val 70884"/>
            </a:avLst>
          </a:prstGeom>
          <a:gradFill rotWithShape="1">
            <a:gsLst>
              <a:gs pos="0">
                <a:srgbClr val="E5E5FF"/>
              </a:gs>
              <a:gs pos="50000">
                <a:schemeClr val="bg1"/>
              </a:gs>
              <a:gs pos="100000">
                <a:srgbClr val="E5E5FF"/>
              </a:gs>
            </a:gsLst>
            <a:lin ang="2700000" scaled="1"/>
          </a:gradFill>
          <a:ln w="9525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zh-CN" altLang="en-US" sz="1400" b="0">
              <a:latin typeface="Verdana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019925" y="1125538"/>
            <a:ext cx="1871663" cy="79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z="1400" dirty="0" smtClean="0"/>
              <a:t>New round of GMP will bring more M&amp;A</a:t>
            </a:r>
            <a:endParaRPr lang="zh-CN" altLang="en-US" sz="1400" dirty="0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645025" y="4797425"/>
            <a:ext cx="4103688" cy="621965"/>
          </a:xfrm>
          <a:prstGeom prst="rect">
            <a:avLst/>
          </a:prstGeom>
          <a:solidFill>
            <a:srgbClr val="E5E5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1938" indent="-261938">
              <a:lnSpc>
                <a:spcPct val="125000"/>
              </a:lnSpc>
              <a:spcBef>
                <a:spcPct val="50000"/>
              </a:spcBef>
              <a:buFont typeface="Wingdings" charset="0"/>
              <a:buChar char="ü"/>
            </a:pPr>
            <a:r>
              <a:rPr lang="en-US" altLang="zh-CN" sz="1400" dirty="0" smtClean="0"/>
              <a:t>There are 597 enterprises get approval of new GMP</a:t>
            </a:r>
            <a:endParaRPr lang="zh-CN" altLang="en-US" sz="1400" dirty="0"/>
          </a:p>
        </p:txBody>
      </p:sp>
      <p:sp>
        <p:nvSpPr>
          <p:cNvPr id="11" name="AutoShape 418"/>
          <p:cNvSpPr>
            <a:spLocks noChangeArrowheads="1"/>
          </p:cNvSpPr>
          <p:nvPr/>
        </p:nvSpPr>
        <p:spPr bwMode="auto">
          <a:xfrm>
            <a:off x="4497388" y="5734050"/>
            <a:ext cx="361950" cy="5175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endParaRPr lang="zh-CN" sz="1400" b="0"/>
          </a:p>
        </p:txBody>
      </p:sp>
      <p:sp>
        <p:nvSpPr>
          <p:cNvPr id="12" name="Text Box 419"/>
          <p:cNvSpPr txBox="1">
            <a:spLocks noChangeArrowheads="1"/>
          </p:cNvSpPr>
          <p:nvPr/>
        </p:nvSpPr>
        <p:spPr bwMode="auto">
          <a:xfrm>
            <a:off x="5004593" y="5737341"/>
            <a:ext cx="4030663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dirty="0" smtClean="0">
                <a:solidFill>
                  <a:srgbClr val="0000CC"/>
                </a:solidFill>
                <a:latin typeface="宋体" charset="0"/>
              </a:rPr>
              <a:t>New GMP pass rate is about 15%</a:t>
            </a:r>
            <a:endParaRPr lang="zh-CN" altLang="en-US" dirty="0">
              <a:solidFill>
                <a:srgbClr val="0000CC"/>
              </a:solidFill>
              <a:latin typeface="宋体" charset="0"/>
            </a:endParaRPr>
          </a:p>
        </p:txBody>
      </p:sp>
      <p:sp>
        <p:nvSpPr>
          <p:cNvPr id="13" name="Rectangle 40"/>
          <p:cNvSpPr>
            <a:spLocks noChangeArrowheads="1"/>
          </p:cNvSpPr>
          <p:nvPr/>
        </p:nvSpPr>
        <p:spPr bwMode="auto">
          <a:xfrm>
            <a:off x="8388350" y="3286125"/>
            <a:ext cx="144463" cy="10795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zh-CN" sz="1600" b="0">
              <a:solidFill>
                <a:srgbClr val="0000CC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14" name="Text Box 41"/>
          <p:cNvSpPr txBox="1">
            <a:spLocks noChangeArrowheads="1"/>
          </p:cNvSpPr>
          <p:nvPr/>
        </p:nvSpPr>
        <p:spPr bwMode="auto">
          <a:xfrm>
            <a:off x="8243888" y="27717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>
                <a:solidFill>
                  <a:srgbClr val="CC0000"/>
                </a:solidFill>
                <a:latin typeface="黑体" charset="0"/>
                <a:ea typeface="黑体" charset="0"/>
                <a:cs typeface="黑体" charset="0"/>
              </a:rPr>
              <a:t>？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39750" y="3109803"/>
            <a:ext cx="3671888" cy="495520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Encourage good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enterprises</a:t>
            </a:r>
            <a:r>
              <a:rPr lang="zh-CN" altLang="en-US" sz="1200" dirty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produce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more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pharmaceutical productions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539750" y="3674125"/>
            <a:ext cx="3671888" cy="292388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Encourage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enterprises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get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approved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quickly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39750" y="4004359"/>
            <a:ext cx="3671888" cy="495520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Limit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registration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of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enterprises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which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didn’t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approve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on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time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39750" y="4500299"/>
            <a:ext cx="3671888" cy="495520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Make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approval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of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producing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requirement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more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strict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539750" y="5034723"/>
            <a:ext cx="3671888" cy="495520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Let the leverage of price be exerted adequately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49111" y="5565896"/>
            <a:ext cx="3671888" cy="495520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Give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bonus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for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Implementation of centralized drug purchase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9750" y="6129756"/>
            <a:ext cx="3671888" cy="292388"/>
          </a:xfrm>
          <a:prstGeom prst="rect">
            <a:avLst/>
          </a:prstGeom>
          <a:solidFill>
            <a:srgbClr val="FFFFFF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latin typeface="宋体" charset="0"/>
              </a:rPr>
              <a:t>Support GMP</a:t>
            </a:r>
            <a:r>
              <a:rPr lang="zh-CN" altLang="en-US" sz="1200" dirty="0" smtClean="0">
                <a:latin typeface="宋体" charset="0"/>
              </a:rPr>
              <a:t> </a:t>
            </a:r>
            <a:r>
              <a:rPr lang="en-US" altLang="zh-CN" sz="1200" dirty="0" smtClean="0">
                <a:latin typeface="宋体" charset="0"/>
              </a:rPr>
              <a:t>project</a:t>
            </a:r>
            <a:endParaRPr lang="zh-CN" altLang="en-US" sz="1200" dirty="0">
              <a:latin typeface="宋体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150727"/>
            <a:ext cx="939096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Promotion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of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new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version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of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GMP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implementation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950" y="2571720"/>
            <a:ext cx="85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</a:t>
            </a:r>
            <a:r>
              <a:rPr lang="zh-CN" altLang="en-US" sz="20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20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policies:</a:t>
            </a:r>
            <a:endParaRPr lang="en-US" sz="20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648866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Opportunities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9143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542925" y="3629025"/>
          <a:ext cx="3829050" cy="256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图表" r:id="rId3" imgW="6096000" imgH="4069202" progId="MSGraph.Chart.8">
                  <p:embed followColorScheme="full"/>
                </p:oleObj>
              </mc:Choice>
              <mc:Fallback>
                <p:oleObj name="图表" r:id="rId3" imgW="6096000" imgH="406920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629025"/>
                        <a:ext cx="3829050" cy="256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160463" y="3241675"/>
            <a:ext cx="2654300" cy="307777"/>
          </a:xfrm>
          <a:prstGeom prst="rect">
            <a:avLst/>
          </a:prstGeom>
          <a:solidFill>
            <a:srgbClr val="33339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charset="0"/>
              <a:buNone/>
            </a:pPr>
            <a:r>
              <a:rPr lang="en-US" altLang="zh-CN" sz="1400" dirty="0" smtClean="0">
                <a:solidFill>
                  <a:srgbClr val="FFFFFF"/>
                </a:solidFill>
                <a:ea typeface="黑体" charset="0"/>
                <a:cs typeface="Arial" charset="0"/>
              </a:rPr>
              <a:t>Growth Rate of Visit Fee</a:t>
            </a:r>
            <a:endParaRPr lang="zh-CN" altLang="en-US" sz="1400" dirty="0">
              <a:solidFill>
                <a:srgbClr val="FFFFFF"/>
              </a:solidFill>
              <a:ea typeface="黑体" charset="0"/>
              <a:cs typeface="Arial" charset="0"/>
            </a:endParaRPr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4891088" y="3676650"/>
          <a:ext cx="3838575" cy="256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图表" r:id="rId5" imgW="6096000" imgH="4076761" progId="MSGraph.Chart.8">
                  <p:embed followColorScheme="full"/>
                </p:oleObj>
              </mc:Choice>
              <mc:Fallback>
                <p:oleObj name="图表" r:id="rId5" imgW="6096000" imgH="407676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8" y="3676650"/>
                        <a:ext cx="3838575" cy="256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430838" y="3061114"/>
            <a:ext cx="2654300" cy="523220"/>
          </a:xfrm>
          <a:prstGeom prst="rect">
            <a:avLst/>
          </a:prstGeom>
          <a:solidFill>
            <a:srgbClr val="33339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charset="0"/>
              <a:buNone/>
            </a:pPr>
            <a:r>
              <a:rPr lang="en-US" altLang="zh-CN" sz="1400" dirty="0" smtClean="0">
                <a:solidFill>
                  <a:srgbClr val="FFFFFF"/>
                </a:solidFill>
                <a:ea typeface="黑体" charset="0"/>
                <a:cs typeface="Arial" charset="0"/>
              </a:rPr>
              <a:t>Growth Rate of hospitalization Fee</a:t>
            </a:r>
            <a:endParaRPr lang="zh-CN" altLang="en-US" sz="1400" dirty="0">
              <a:solidFill>
                <a:srgbClr val="FFFFFF"/>
              </a:solidFill>
              <a:ea typeface="黑体" charset="0"/>
              <a:cs typeface="Arial" charset="0"/>
            </a:endParaRP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379413" y="3614738"/>
            <a:ext cx="4176712" cy="2589212"/>
          </a:xfrm>
          <a:prstGeom prst="roundRect">
            <a:avLst>
              <a:gd name="adj" fmla="val 6477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zh-CN" altLang="en-US" sz="1400"/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4735513" y="3632200"/>
            <a:ext cx="4176712" cy="2589213"/>
          </a:xfrm>
          <a:prstGeom prst="roundRect">
            <a:avLst>
              <a:gd name="adj" fmla="val 6477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zh-CN" altLang="en-US" sz="1400"/>
          </a:p>
        </p:txBody>
      </p:sp>
      <p:sp>
        <p:nvSpPr>
          <p:cNvPr id="11" name="Rectangle 10"/>
          <p:cNvSpPr/>
          <p:nvPr/>
        </p:nvSpPr>
        <p:spPr>
          <a:xfrm>
            <a:off x="-1" y="248678"/>
            <a:ext cx="90445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Control the growth of healthcare fee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975" y="999722"/>
            <a:ext cx="856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Growth rate of visit fee and hospitalization fee shouldn’t be higher than local growth rate of GDP (8%) 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975" y="1459899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Results will be recorded into 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annually audit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1975" y="1774938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Lower the purchasing costs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1975" y="2082715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Prepay visit fee; hospitalization fee should based on insurance payment type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282130" y="648866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Challenges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18742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6"/>
          <p:cNvSpPr txBox="1">
            <a:spLocks noChangeArrowheads="1"/>
          </p:cNvSpPr>
          <p:nvPr/>
        </p:nvSpPr>
        <p:spPr bwMode="black">
          <a:xfrm>
            <a:off x="1920896" y="3772183"/>
            <a:ext cx="1690688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r>
              <a:rPr lang="en-US" altLang="zh-CN" sz="1200" dirty="0" smtClean="0">
                <a:solidFill>
                  <a:srgbClr val="333333"/>
                </a:solidFill>
              </a:rPr>
              <a:t>Only about the consistency with the original drug</a:t>
            </a:r>
            <a:endParaRPr lang="zh-CN" altLang="en-US" sz="1200" dirty="0">
              <a:solidFill>
                <a:srgbClr val="333333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endParaRPr lang="en-US" altLang="zh-CN" sz="1200" dirty="0">
              <a:solidFill>
                <a:srgbClr val="333333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gray">
          <a:xfrm>
            <a:off x="5029221" y="2753008"/>
            <a:ext cx="1531938" cy="346075"/>
          </a:xfrm>
          <a:prstGeom prst="rect">
            <a:avLst/>
          </a:prstGeom>
          <a:gradFill rotWithShape="1">
            <a:gsLst>
              <a:gs pos="0">
                <a:srgbClr val="855AD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gray">
          <a:xfrm>
            <a:off x="3519509" y="3145120"/>
            <a:ext cx="1509712" cy="344488"/>
          </a:xfrm>
          <a:prstGeom prst="rect">
            <a:avLst/>
          </a:prstGeom>
          <a:gradFill rotWithShape="1">
            <a:gsLst>
              <a:gs pos="0">
                <a:srgbClr val="4EA7E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gray">
          <a:xfrm>
            <a:off x="1992334" y="3540408"/>
            <a:ext cx="1525587" cy="344487"/>
          </a:xfrm>
          <a:prstGeom prst="rect">
            <a:avLst/>
          </a:prstGeom>
          <a:gradFill rotWithShape="1">
            <a:gsLst>
              <a:gs pos="0">
                <a:srgbClr val="855AD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 b="0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 flipH="1">
            <a:off x="1489096" y="3049870"/>
            <a:ext cx="2028825" cy="492125"/>
          </a:xfrm>
          <a:prstGeom prst="parallelogram">
            <a:avLst>
              <a:gd name="adj" fmla="val 103065"/>
            </a:avLst>
          </a:prstGeom>
          <a:gradFill rotWithShape="1">
            <a:gsLst>
              <a:gs pos="0">
                <a:srgbClr val="BCA5EB">
                  <a:alpha val="82001"/>
                </a:srgbClr>
              </a:gs>
              <a:gs pos="100000">
                <a:srgbClr val="855ADA">
                  <a:alpha val="50000"/>
                </a:srgb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gray">
          <a:xfrm flipH="1">
            <a:off x="3003571" y="2641883"/>
            <a:ext cx="2027238" cy="517525"/>
          </a:xfrm>
          <a:prstGeom prst="parallelogram">
            <a:avLst>
              <a:gd name="adj" fmla="val 100378"/>
            </a:avLst>
          </a:prstGeom>
          <a:gradFill rotWithShape="1">
            <a:gsLst>
              <a:gs pos="0">
                <a:srgbClr val="4EA7EA"/>
              </a:gs>
              <a:gs pos="100000">
                <a:srgbClr val="A0D0F4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14" name="Freeform 8"/>
          <p:cNvSpPr>
            <a:spLocks/>
          </p:cNvSpPr>
          <p:nvPr/>
        </p:nvSpPr>
        <p:spPr bwMode="gray">
          <a:xfrm>
            <a:off x="3008334" y="2643470"/>
            <a:ext cx="511175" cy="903288"/>
          </a:xfrm>
          <a:custGeom>
            <a:avLst/>
            <a:gdLst>
              <a:gd name="T0" fmla="*/ 0 w 201"/>
              <a:gd name="T1" fmla="*/ 2147483647 h 370"/>
              <a:gd name="T2" fmla="*/ 2147483647 w 201"/>
              <a:gd name="T3" fmla="*/ 2147483647 h 370"/>
              <a:gd name="T4" fmla="*/ 2147483647 w 201"/>
              <a:gd name="T5" fmla="*/ 2147483647 h 370"/>
              <a:gd name="T6" fmla="*/ 0 w 201"/>
              <a:gd name="T7" fmla="*/ 0 h 370"/>
              <a:gd name="T8" fmla="*/ 0 w 201"/>
              <a:gd name="T9" fmla="*/ 2147483647 h 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370"/>
              <a:gd name="T17" fmla="*/ 201 w 201"/>
              <a:gd name="T18" fmla="*/ 370 h 3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370">
                <a:moveTo>
                  <a:pt x="0" y="167"/>
                </a:moveTo>
                <a:lnTo>
                  <a:pt x="201" y="370"/>
                </a:lnTo>
                <a:lnTo>
                  <a:pt x="201" y="210"/>
                </a:lnTo>
                <a:lnTo>
                  <a:pt x="0" y="0"/>
                </a:lnTo>
                <a:lnTo>
                  <a:pt x="0" y="167"/>
                </a:lnTo>
                <a:close/>
              </a:path>
            </a:pathLst>
          </a:custGeom>
          <a:gradFill rotWithShape="1">
            <a:gsLst>
              <a:gs pos="0">
                <a:srgbClr val="244D6C"/>
              </a:gs>
              <a:gs pos="100000">
                <a:srgbClr val="4EA7EA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gray">
          <a:xfrm flipH="1">
            <a:off x="4516459" y="2229133"/>
            <a:ext cx="2036762" cy="525462"/>
          </a:xfrm>
          <a:prstGeom prst="parallelogram">
            <a:avLst>
              <a:gd name="adj" fmla="val 96383"/>
            </a:avLst>
          </a:prstGeom>
          <a:gradFill rotWithShape="1">
            <a:gsLst>
              <a:gs pos="0">
                <a:srgbClr val="855ADA"/>
              </a:gs>
              <a:gs pos="100000">
                <a:srgbClr val="BDA6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16" name="Freeform 10"/>
          <p:cNvSpPr>
            <a:spLocks/>
          </p:cNvSpPr>
          <p:nvPr/>
        </p:nvSpPr>
        <p:spPr bwMode="gray">
          <a:xfrm>
            <a:off x="4514871" y="2224370"/>
            <a:ext cx="514350" cy="931863"/>
          </a:xfrm>
          <a:custGeom>
            <a:avLst/>
            <a:gdLst>
              <a:gd name="T0" fmla="*/ 0 w 201"/>
              <a:gd name="T1" fmla="*/ 2147483647 h 370"/>
              <a:gd name="T2" fmla="*/ 2147483647 w 201"/>
              <a:gd name="T3" fmla="*/ 2147483647 h 370"/>
              <a:gd name="T4" fmla="*/ 2147483647 w 201"/>
              <a:gd name="T5" fmla="*/ 2147483647 h 370"/>
              <a:gd name="T6" fmla="*/ 0 w 201"/>
              <a:gd name="T7" fmla="*/ 0 h 370"/>
              <a:gd name="T8" fmla="*/ 0 w 201"/>
              <a:gd name="T9" fmla="*/ 2147483647 h 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370"/>
              <a:gd name="T17" fmla="*/ 201 w 201"/>
              <a:gd name="T18" fmla="*/ 370 h 3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370">
                <a:moveTo>
                  <a:pt x="0" y="167"/>
                </a:moveTo>
                <a:lnTo>
                  <a:pt x="201" y="370"/>
                </a:lnTo>
                <a:lnTo>
                  <a:pt x="201" y="210"/>
                </a:lnTo>
                <a:lnTo>
                  <a:pt x="0" y="0"/>
                </a:lnTo>
                <a:lnTo>
                  <a:pt x="0" y="167"/>
                </a:lnTo>
                <a:close/>
              </a:path>
            </a:pathLst>
          </a:custGeom>
          <a:gradFill rotWithShape="1">
            <a:gsLst>
              <a:gs pos="0">
                <a:srgbClr val="3E2A65"/>
              </a:gs>
              <a:gs pos="100000">
                <a:srgbClr val="855ADA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" name="Picture 11" descr="light_shadow"/>
          <p:cNvPicPr>
            <a:picLocks noChangeAspect="1" noChangeArrowheads="1"/>
          </p:cNvPicPr>
          <p:nvPr/>
        </p:nvPicPr>
        <p:blipFill>
          <a:blip r:embed="rId2">
            <a:lum bright="-76000" contrast="-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006621" y="3172108"/>
            <a:ext cx="84137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circuler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933596" y="2403758"/>
            <a:ext cx="962025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3"/>
          <p:cNvSpPr>
            <a:spLocks noChangeArrowheads="1"/>
          </p:cNvSpPr>
          <p:nvPr/>
        </p:nvSpPr>
        <p:spPr bwMode="gray">
          <a:xfrm>
            <a:off x="1933596" y="2403758"/>
            <a:ext cx="955675" cy="914400"/>
          </a:xfrm>
          <a:prstGeom prst="ellipse">
            <a:avLst/>
          </a:prstGeom>
          <a:gradFill rotWithShape="1">
            <a:gsLst>
              <a:gs pos="0">
                <a:srgbClr val="855ADA">
                  <a:alpha val="45000"/>
                </a:srgbClr>
              </a:gs>
              <a:gs pos="50000">
                <a:srgbClr val="BCA5EB">
                  <a:alpha val="89998"/>
                </a:srgbClr>
              </a:gs>
              <a:gs pos="100000">
                <a:srgbClr val="855ADA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endParaRPr lang="zh-CN" altLang="en-US" b="0"/>
          </a:p>
        </p:txBody>
      </p:sp>
      <p:sp>
        <p:nvSpPr>
          <p:cNvPr id="20" name="Freeform 14"/>
          <p:cNvSpPr>
            <a:spLocks/>
          </p:cNvSpPr>
          <p:nvPr/>
        </p:nvSpPr>
        <p:spPr bwMode="gray">
          <a:xfrm>
            <a:off x="2032021" y="2422808"/>
            <a:ext cx="750888" cy="315912"/>
          </a:xfrm>
          <a:custGeom>
            <a:avLst/>
            <a:gdLst>
              <a:gd name="T0" fmla="*/ 2147483647 w 1321"/>
              <a:gd name="T1" fmla="*/ 2147483647 h 712"/>
              <a:gd name="T2" fmla="*/ 2147483647 w 1321"/>
              <a:gd name="T3" fmla="*/ 2147483647 h 712"/>
              <a:gd name="T4" fmla="*/ 2147483647 w 1321"/>
              <a:gd name="T5" fmla="*/ 2147483647 h 712"/>
              <a:gd name="T6" fmla="*/ 2147483647 w 1321"/>
              <a:gd name="T7" fmla="*/ 2147483647 h 712"/>
              <a:gd name="T8" fmla="*/ 2147483647 w 1321"/>
              <a:gd name="T9" fmla="*/ 2147483647 h 712"/>
              <a:gd name="T10" fmla="*/ 2147483647 w 1321"/>
              <a:gd name="T11" fmla="*/ 2147483647 h 712"/>
              <a:gd name="T12" fmla="*/ 2147483647 w 1321"/>
              <a:gd name="T13" fmla="*/ 2147483647 h 712"/>
              <a:gd name="T14" fmla="*/ 2147483647 w 1321"/>
              <a:gd name="T15" fmla="*/ 2147483647 h 712"/>
              <a:gd name="T16" fmla="*/ 2147483647 w 1321"/>
              <a:gd name="T17" fmla="*/ 2147483647 h 712"/>
              <a:gd name="T18" fmla="*/ 2147483647 w 1321"/>
              <a:gd name="T19" fmla="*/ 2147483647 h 712"/>
              <a:gd name="T20" fmla="*/ 2147483647 w 1321"/>
              <a:gd name="T21" fmla="*/ 2147483647 h 712"/>
              <a:gd name="T22" fmla="*/ 2147483647 w 1321"/>
              <a:gd name="T23" fmla="*/ 2147483647 h 712"/>
              <a:gd name="T24" fmla="*/ 2147483647 w 1321"/>
              <a:gd name="T25" fmla="*/ 2147483647 h 712"/>
              <a:gd name="T26" fmla="*/ 2147483647 w 1321"/>
              <a:gd name="T27" fmla="*/ 2147483647 h 712"/>
              <a:gd name="T28" fmla="*/ 2147483647 w 1321"/>
              <a:gd name="T29" fmla="*/ 2147483647 h 712"/>
              <a:gd name="T30" fmla="*/ 2147483647 w 1321"/>
              <a:gd name="T31" fmla="*/ 2147483647 h 712"/>
              <a:gd name="T32" fmla="*/ 2147483647 w 1321"/>
              <a:gd name="T33" fmla="*/ 2147483647 h 712"/>
              <a:gd name="T34" fmla="*/ 2147483647 w 1321"/>
              <a:gd name="T35" fmla="*/ 2147483647 h 712"/>
              <a:gd name="T36" fmla="*/ 2147483647 w 1321"/>
              <a:gd name="T37" fmla="*/ 2147483647 h 712"/>
              <a:gd name="T38" fmla="*/ 2147483647 w 1321"/>
              <a:gd name="T39" fmla="*/ 2147483647 h 712"/>
              <a:gd name="T40" fmla="*/ 2147483647 w 1321"/>
              <a:gd name="T41" fmla="*/ 2147483647 h 712"/>
              <a:gd name="T42" fmla="*/ 2147483647 w 1321"/>
              <a:gd name="T43" fmla="*/ 2147483647 h 712"/>
              <a:gd name="T44" fmla="*/ 2147483647 w 1321"/>
              <a:gd name="T45" fmla="*/ 2147483647 h 712"/>
              <a:gd name="T46" fmla="*/ 2147483647 w 1321"/>
              <a:gd name="T47" fmla="*/ 2147483647 h 712"/>
              <a:gd name="T48" fmla="*/ 2147483647 w 1321"/>
              <a:gd name="T49" fmla="*/ 2147483647 h 712"/>
              <a:gd name="T50" fmla="*/ 2147483647 w 1321"/>
              <a:gd name="T51" fmla="*/ 2147483647 h 712"/>
              <a:gd name="T52" fmla="*/ 2147483647 w 1321"/>
              <a:gd name="T53" fmla="*/ 2147483647 h 712"/>
              <a:gd name="T54" fmla="*/ 2147483647 w 1321"/>
              <a:gd name="T55" fmla="*/ 2147483647 h 712"/>
              <a:gd name="T56" fmla="*/ 0 w 1321"/>
              <a:gd name="T57" fmla="*/ 2147483647 h 712"/>
              <a:gd name="T58" fmla="*/ 0 w 1321"/>
              <a:gd name="T59" fmla="*/ 2147483647 h 712"/>
              <a:gd name="T60" fmla="*/ 2147483647 w 1321"/>
              <a:gd name="T61" fmla="*/ 2147483647 h 712"/>
              <a:gd name="T62" fmla="*/ 2147483647 w 1321"/>
              <a:gd name="T63" fmla="*/ 2147483647 h 712"/>
              <a:gd name="T64" fmla="*/ 2147483647 w 1321"/>
              <a:gd name="T65" fmla="*/ 2147483647 h 712"/>
              <a:gd name="T66" fmla="*/ 2147483647 w 1321"/>
              <a:gd name="T67" fmla="*/ 2147483647 h 712"/>
              <a:gd name="T68" fmla="*/ 2147483647 w 1321"/>
              <a:gd name="T69" fmla="*/ 2147483647 h 712"/>
              <a:gd name="T70" fmla="*/ 2147483647 w 1321"/>
              <a:gd name="T71" fmla="*/ 2147483647 h 712"/>
              <a:gd name="T72" fmla="*/ 2147483647 w 1321"/>
              <a:gd name="T73" fmla="*/ 2147483647 h 712"/>
              <a:gd name="T74" fmla="*/ 2147483647 w 1321"/>
              <a:gd name="T75" fmla="*/ 2147483647 h 712"/>
              <a:gd name="T76" fmla="*/ 2147483647 w 1321"/>
              <a:gd name="T77" fmla="*/ 2147483647 h 712"/>
              <a:gd name="T78" fmla="*/ 2147483647 w 1321"/>
              <a:gd name="T79" fmla="*/ 2147483647 h 712"/>
              <a:gd name="T80" fmla="*/ 2147483647 w 1321"/>
              <a:gd name="T81" fmla="*/ 2147483647 h 712"/>
              <a:gd name="T82" fmla="*/ 2147483647 w 1321"/>
              <a:gd name="T83" fmla="*/ 0 h 712"/>
              <a:gd name="T84" fmla="*/ 2147483647 w 1321"/>
              <a:gd name="T85" fmla="*/ 0 h 712"/>
              <a:gd name="T86" fmla="*/ 2147483647 w 1321"/>
              <a:gd name="T87" fmla="*/ 2147483647 h 712"/>
              <a:gd name="T88" fmla="*/ 2147483647 w 1321"/>
              <a:gd name="T89" fmla="*/ 2147483647 h 712"/>
              <a:gd name="T90" fmla="*/ 2147483647 w 1321"/>
              <a:gd name="T91" fmla="*/ 2147483647 h 712"/>
              <a:gd name="T92" fmla="*/ 2147483647 w 1321"/>
              <a:gd name="T93" fmla="*/ 2147483647 h 712"/>
              <a:gd name="T94" fmla="*/ 2147483647 w 1321"/>
              <a:gd name="T95" fmla="*/ 2147483647 h 712"/>
              <a:gd name="T96" fmla="*/ 2147483647 w 1321"/>
              <a:gd name="T97" fmla="*/ 2147483647 h 712"/>
              <a:gd name="T98" fmla="*/ 2147483647 w 1321"/>
              <a:gd name="T99" fmla="*/ 2147483647 h 712"/>
              <a:gd name="T100" fmla="*/ 2147483647 w 1321"/>
              <a:gd name="T101" fmla="*/ 2147483647 h 712"/>
              <a:gd name="T102" fmla="*/ 2147483647 w 1321"/>
              <a:gd name="T103" fmla="*/ 2147483647 h 712"/>
              <a:gd name="T104" fmla="*/ 2147483647 w 1321"/>
              <a:gd name="T105" fmla="*/ 2147483647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855ADA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" name="Picture 15" descr="light_shadow"/>
          <p:cNvPicPr>
            <a:picLocks noChangeAspect="1" noChangeArrowheads="1"/>
          </p:cNvPicPr>
          <p:nvPr/>
        </p:nvPicPr>
        <p:blipFill>
          <a:blip r:embed="rId2">
            <a:lum bright="-76000" contrast="-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544909" y="2770470"/>
            <a:ext cx="84137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" descr="circuler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471884" y="2002120"/>
            <a:ext cx="96361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17"/>
          <p:cNvSpPr>
            <a:spLocks noChangeArrowheads="1"/>
          </p:cNvSpPr>
          <p:nvPr/>
        </p:nvSpPr>
        <p:spPr bwMode="gray">
          <a:xfrm>
            <a:off x="3471884" y="2002120"/>
            <a:ext cx="955675" cy="914400"/>
          </a:xfrm>
          <a:prstGeom prst="ellipse">
            <a:avLst/>
          </a:prstGeom>
          <a:gradFill rotWithShape="1">
            <a:gsLst>
              <a:gs pos="0">
                <a:srgbClr val="142C3D">
                  <a:alpha val="89998"/>
                </a:srgbClr>
              </a:gs>
              <a:gs pos="50000">
                <a:srgbClr val="4EA7EA">
                  <a:alpha val="45000"/>
                </a:srgbClr>
              </a:gs>
              <a:gs pos="100000">
                <a:srgbClr val="142C3D">
                  <a:alpha val="89998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endParaRPr lang="zh-CN" altLang="en-US" b="0"/>
          </a:p>
        </p:txBody>
      </p:sp>
      <p:sp>
        <p:nvSpPr>
          <p:cNvPr id="24" name="Freeform 18"/>
          <p:cNvSpPr>
            <a:spLocks/>
          </p:cNvSpPr>
          <p:nvPr/>
        </p:nvSpPr>
        <p:spPr bwMode="gray">
          <a:xfrm>
            <a:off x="3571896" y="2021170"/>
            <a:ext cx="750888" cy="315913"/>
          </a:xfrm>
          <a:custGeom>
            <a:avLst/>
            <a:gdLst>
              <a:gd name="T0" fmla="*/ 2147483647 w 1321"/>
              <a:gd name="T1" fmla="*/ 2147483647 h 712"/>
              <a:gd name="T2" fmla="*/ 2147483647 w 1321"/>
              <a:gd name="T3" fmla="*/ 2147483647 h 712"/>
              <a:gd name="T4" fmla="*/ 2147483647 w 1321"/>
              <a:gd name="T5" fmla="*/ 2147483647 h 712"/>
              <a:gd name="T6" fmla="*/ 2147483647 w 1321"/>
              <a:gd name="T7" fmla="*/ 2147483647 h 712"/>
              <a:gd name="T8" fmla="*/ 2147483647 w 1321"/>
              <a:gd name="T9" fmla="*/ 2147483647 h 712"/>
              <a:gd name="T10" fmla="*/ 2147483647 w 1321"/>
              <a:gd name="T11" fmla="*/ 2147483647 h 712"/>
              <a:gd name="T12" fmla="*/ 2147483647 w 1321"/>
              <a:gd name="T13" fmla="*/ 2147483647 h 712"/>
              <a:gd name="T14" fmla="*/ 2147483647 w 1321"/>
              <a:gd name="T15" fmla="*/ 2147483647 h 712"/>
              <a:gd name="T16" fmla="*/ 2147483647 w 1321"/>
              <a:gd name="T17" fmla="*/ 2147483647 h 712"/>
              <a:gd name="T18" fmla="*/ 2147483647 w 1321"/>
              <a:gd name="T19" fmla="*/ 2147483647 h 712"/>
              <a:gd name="T20" fmla="*/ 2147483647 w 1321"/>
              <a:gd name="T21" fmla="*/ 2147483647 h 712"/>
              <a:gd name="T22" fmla="*/ 2147483647 w 1321"/>
              <a:gd name="T23" fmla="*/ 2147483647 h 712"/>
              <a:gd name="T24" fmla="*/ 2147483647 w 1321"/>
              <a:gd name="T25" fmla="*/ 2147483647 h 712"/>
              <a:gd name="T26" fmla="*/ 2147483647 w 1321"/>
              <a:gd name="T27" fmla="*/ 2147483647 h 712"/>
              <a:gd name="T28" fmla="*/ 2147483647 w 1321"/>
              <a:gd name="T29" fmla="*/ 2147483647 h 712"/>
              <a:gd name="T30" fmla="*/ 2147483647 w 1321"/>
              <a:gd name="T31" fmla="*/ 2147483647 h 712"/>
              <a:gd name="T32" fmla="*/ 2147483647 w 1321"/>
              <a:gd name="T33" fmla="*/ 2147483647 h 712"/>
              <a:gd name="T34" fmla="*/ 2147483647 w 1321"/>
              <a:gd name="T35" fmla="*/ 2147483647 h 712"/>
              <a:gd name="T36" fmla="*/ 2147483647 w 1321"/>
              <a:gd name="T37" fmla="*/ 2147483647 h 712"/>
              <a:gd name="T38" fmla="*/ 2147483647 w 1321"/>
              <a:gd name="T39" fmla="*/ 2147483647 h 712"/>
              <a:gd name="T40" fmla="*/ 2147483647 w 1321"/>
              <a:gd name="T41" fmla="*/ 2147483647 h 712"/>
              <a:gd name="T42" fmla="*/ 2147483647 w 1321"/>
              <a:gd name="T43" fmla="*/ 2147483647 h 712"/>
              <a:gd name="T44" fmla="*/ 2147483647 w 1321"/>
              <a:gd name="T45" fmla="*/ 2147483647 h 712"/>
              <a:gd name="T46" fmla="*/ 2147483647 w 1321"/>
              <a:gd name="T47" fmla="*/ 2147483647 h 712"/>
              <a:gd name="T48" fmla="*/ 2147483647 w 1321"/>
              <a:gd name="T49" fmla="*/ 2147483647 h 712"/>
              <a:gd name="T50" fmla="*/ 2147483647 w 1321"/>
              <a:gd name="T51" fmla="*/ 2147483647 h 712"/>
              <a:gd name="T52" fmla="*/ 2147483647 w 1321"/>
              <a:gd name="T53" fmla="*/ 2147483647 h 712"/>
              <a:gd name="T54" fmla="*/ 2147483647 w 1321"/>
              <a:gd name="T55" fmla="*/ 2147483647 h 712"/>
              <a:gd name="T56" fmla="*/ 0 w 1321"/>
              <a:gd name="T57" fmla="*/ 2147483647 h 712"/>
              <a:gd name="T58" fmla="*/ 0 w 1321"/>
              <a:gd name="T59" fmla="*/ 2147483647 h 712"/>
              <a:gd name="T60" fmla="*/ 2147483647 w 1321"/>
              <a:gd name="T61" fmla="*/ 2147483647 h 712"/>
              <a:gd name="T62" fmla="*/ 2147483647 w 1321"/>
              <a:gd name="T63" fmla="*/ 2147483647 h 712"/>
              <a:gd name="T64" fmla="*/ 2147483647 w 1321"/>
              <a:gd name="T65" fmla="*/ 2147483647 h 712"/>
              <a:gd name="T66" fmla="*/ 2147483647 w 1321"/>
              <a:gd name="T67" fmla="*/ 2147483647 h 712"/>
              <a:gd name="T68" fmla="*/ 2147483647 w 1321"/>
              <a:gd name="T69" fmla="*/ 2147483647 h 712"/>
              <a:gd name="T70" fmla="*/ 2147483647 w 1321"/>
              <a:gd name="T71" fmla="*/ 2147483647 h 712"/>
              <a:gd name="T72" fmla="*/ 2147483647 w 1321"/>
              <a:gd name="T73" fmla="*/ 2147483647 h 712"/>
              <a:gd name="T74" fmla="*/ 2147483647 w 1321"/>
              <a:gd name="T75" fmla="*/ 2147483647 h 712"/>
              <a:gd name="T76" fmla="*/ 2147483647 w 1321"/>
              <a:gd name="T77" fmla="*/ 2147483647 h 712"/>
              <a:gd name="T78" fmla="*/ 2147483647 w 1321"/>
              <a:gd name="T79" fmla="*/ 2147483647 h 712"/>
              <a:gd name="T80" fmla="*/ 2147483647 w 1321"/>
              <a:gd name="T81" fmla="*/ 2147483647 h 712"/>
              <a:gd name="T82" fmla="*/ 2147483647 w 1321"/>
              <a:gd name="T83" fmla="*/ 0 h 712"/>
              <a:gd name="T84" fmla="*/ 2147483647 w 1321"/>
              <a:gd name="T85" fmla="*/ 0 h 712"/>
              <a:gd name="T86" fmla="*/ 2147483647 w 1321"/>
              <a:gd name="T87" fmla="*/ 2147483647 h 712"/>
              <a:gd name="T88" fmla="*/ 2147483647 w 1321"/>
              <a:gd name="T89" fmla="*/ 2147483647 h 712"/>
              <a:gd name="T90" fmla="*/ 2147483647 w 1321"/>
              <a:gd name="T91" fmla="*/ 2147483647 h 712"/>
              <a:gd name="T92" fmla="*/ 2147483647 w 1321"/>
              <a:gd name="T93" fmla="*/ 2147483647 h 712"/>
              <a:gd name="T94" fmla="*/ 2147483647 w 1321"/>
              <a:gd name="T95" fmla="*/ 2147483647 h 712"/>
              <a:gd name="T96" fmla="*/ 2147483647 w 1321"/>
              <a:gd name="T97" fmla="*/ 2147483647 h 712"/>
              <a:gd name="T98" fmla="*/ 2147483647 w 1321"/>
              <a:gd name="T99" fmla="*/ 2147483647 h 712"/>
              <a:gd name="T100" fmla="*/ 2147483647 w 1321"/>
              <a:gd name="T101" fmla="*/ 2147483647 h 712"/>
              <a:gd name="T102" fmla="*/ 2147483647 w 1321"/>
              <a:gd name="T103" fmla="*/ 2147483647 h 712"/>
              <a:gd name="T104" fmla="*/ 2147483647 w 1321"/>
              <a:gd name="T105" fmla="*/ 2147483647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4EA7EA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" name="Picture 19" descr="light_shadow"/>
          <p:cNvPicPr>
            <a:picLocks noChangeAspect="1" noChangeArrowheads="1"/>
          </p:cNvPicPr>
          <p:nvPr/>
        </p:nvPicPr>
        <p:blipFill>
          <a:blip r:embed="rId2">
            <a:lum bright="-76000" contrast="-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149871" y="2379945"/>
            <a:ext cx="84137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0" descr="circuler_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076846" y="1611595"/>
            <a:ext cx="9620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1"/>
          <p:cNvSpPr>
            <a:spLocks noChangeArrowheads="1"/>
          </p:cNvSpPr>
          <p:nvPr/>
        </p:nvSpPr>
        <p:spPr bwMode="gray">
          <a:xfrm>
            <a:off x="5076846" y="1611595"/>
            <a:ext cx="955675" cy="914400"/>
          </a:xfrm>
          <a:prstGeom prst="ellipse">
            <a:avLst/>
          </a:prstGeom>
          <a:gradFill rotWithShape="1">
            <a:gsLst>
              <a:gs pos="0">
                <a:srgbClr val="231839">
                  <a:alpha val="89998"/>
                </a:srgbClr>
              </a:gs>
              <a:gs pos="50000">
                <a:srgbClr val="855ADA">
                  <a:alpha val="45000"/>
                </a:srgbClr>
              </a:gs>
              <a:gs pos="100000">
                <a:srgbClr val="231839">
                  <a:alpha val="89998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endParaRPr lang="zh-CN" altLang="en-US" b="0"/>
          </a:p>
        </p:txBody>
      </p:sp>
      <p:sp>
        <p:nvSpPr>
          <p:cNvPr id="28" name="Freeform 22"/>
          <p:cNvSpPr>
            <a:spLocks/>
          </p:cNvSpPr>
          <p:nvPr/>
        </p:nvSpPr>
        <p:spPr bwMode="gray">
          <a:xfrm>
            <a:off x="5175271" y="1630645"/>
            <a:ext cx="750888" cy="315913"/>
          </a:xfrm>
          <a:custGeom>
            <a:avLst/>
            <a:gdLst>
              <a:gd name="T0" fmla="*/ 2147483647 w 1321"/>
              <a:gd name="T1" fmla="*/ 2147483647 h 712"/>
              <a:gd name="T2" fmla="*/ 2147483647 w 1321"/>
              <a:gd name="T3" fmla="*/ 2147483647 h 712"/>
              <a:gd name="T4" fmla="*/ 2147483647 w 1321"/>
              <a:gd name="T5" fmla="*/ 2147483647 h 712"/>
              <a:gd name="T6" fmla="*/ 2147483647 w 1321"/>
              <a:gd name="T7" fmla="*/ 2147483647 h 712"/>
              <a:gd name="T8" fmla="*/ 2147483647 w 1321"/>
              <a:gd name="T9" fmla="*/ 2147483647 h 712"/>
              <a:gd name="T10" fmla="*/ 2147483647 w 1321"/>
              <a:gd name="T11" fmla="*/ 2147483647 h 712"/>
              <a:gd name="T12" fmla="*/ 2147483647 w 1321"/>
              <a:gd name="T13" fmla="*/ 2147483647 h 712"/>
              <a:gd name="T14" fmla="*/ 2147483647 w 1321"/>
              <a:gd name="T15" fmla="*/ 2147483647 h 712"/>
              <a:gd name="T16" fmla="*/ 2147483647 w 1321"/>
              <a:gd name="T17" fmla="*/ 2147483647 h 712"/>
              <a:gd name="T18" fmla="*/ 2147483647 w 1321"/>
              <a:gd name="T19" fmla="*/ 2147483647 h 712"/>
              <a:gd name="T20" fmla="*/ 2147483647 w 1321"/>
              <a:gd name="T21" fmla="*/ 2147483647 h 712"/>
              <a:gd name="T22" fmla="*/ 2147483647 w 1321"/>
              <a:gd name="T23" fmla="*/ 2147483647 h 712"/>
              <a:gd name="T24" fmla="*/ 2147483647 w 1321"/>
              <a:gd name="T25" fmla="*/ 2147483647 h 712"/>
              <a:gd name="T26" fmla="*/ 2147483647 w 1321"/>
              <a:gd name="T27" fmla="*/ 2147483647 h 712"/>
              <a:gd name="T28" fmla="*/ 2147483647 w 1321"/>
              <a:gd name="T29" fmla="*/ 2147483647 h 712"/>
              <a:gd name="T30" fmla="*/ 2147483647 w 1321"/>
              <a:gd name="T31" fmla="*/ 2147483647 h 712"/>
              <a:gd name="T32" fmla="*/ 2147483647 w 1321"/>
              <a:gd name="T33" fmla="*/ 2147483647 h 712"/>
              <a:gd name="T34" fmla="*/ 2147483647 w 1321"/>
              <a:gd name="T35" fmla="*/ 2147483647 h 712"/>
              <a:gd name="T36" fmla="*/ 2147483647 w 1321"/>
              <a:gd name="T37" fmla="*/ 2147483647 h 712"/>
              <a:gd name="T38" fmla="*/ 2147483647 w 1321"/>
              <a:gd name="T39" fmla="*/ 2147483647 h 712"/>
              <a:gd name="T40" fmla="*/ 2147483647 w 1321"/>
              <a:gd name="T41" fmla="*/ 2147483647 h 712"/>
              <a:gd name="T42" fmla="*/ 2147483647 w 1321"/>
              <a:gd name="T43" fmla="*/ 2147483647 h 712"/>
              <a:gd name="T44" fmla="*/ 2147483647 w 1321"/>
              <a:gd name="T45" fmla="*/ 2147483647 h 712"/>
              <a:gd name="T46" fmla="*/ 2147483647 w 1321"/>
              <a:gd name="T47" fmla="*/ 2147483647 h 712"/>
              <a:gd name="T48" fmla="*/ 2147483647 w 1321"/>
              <a:gd name="T49" fmla="*/ 2147483647 h 712"/>
              <a:gd name="T50" fmla="*/ 2147483647 w 1321"/>
              <a:gd name="T51" fmla="*/ 2147483647 h 712"/>
              <a:gd name="T52" fmla="*/ 2147483647 w 1321"/>
              <a:gd name="T53" fmla="*/ 2147483647 h 712"/>
              <a:gd name="T54" fmla="*/ 2147483647 w 1321"/>
              <a:gd name="T55" fmla="*/ 2147483647 h 712"/>
              <a:gd name="T56" fmla="*/ 0 w 1321"/>
              <a:gd name="T57" fmla="*/ 2147483647 h 712"/>
              <a:gd name="T58" fmla="*/ 0 w 1321"/>
              <a:gd name="T59" fmla="*/ 2147483647 h 712"/>
              <a:gd name="T60" fmla="*/ 2147483647 w 1321"/>
              <a:gd name="T61" fmla="*/ 2147483647 h 712"/>
              <a:gd name="T62" fmla="*/ 2147483647 w 1321"/>
              <a:gd name="T63" fmla="*/ 2147483647 h 712"/>
              <a:gd name="T64" fmla="*/ 2147483647 w 1321"/>
              <a:gd name="T65" fmla="*/ 2147483647 h 712"/>
              <a:gd name="T66" fmla="*/ 2147483647 w 1321"/>
              <a:gd name="T67" fmla="*/ 2147483647 h 712"/>
              <a:gd name="T68" fmla="*/ 2147483647 w 1321"/>
              <a:gd name="T69" fmla="*/ 2147483647 h 712"/>
              <a:gd name="T70" fmla="*/ 2147483647 w 1321"/>
              <a:gd name="T71" fmla="*/ 2147483647 h 712"/>
              <a:gd name="T72" fmla="*/ 2147483647 w 1321"/>
              <a:gd name="T73" fmla="*/ 2147483647 h 712"/>
              <a:gd name="T74" fmla="*/ 2147483647 w 1321"/>
              <a:gd name="T75" fmla="*/ 2147483647 h 712"/>
              <a:gd name="T76" fmla="*/ 2147483647 w 1321"/>
              <a:gd name="T77" fmla="*/ 2147483647 h 712"/>
              <a:gd name="T78" fmla="*/ 2147483647 w 1321"/>
              <a:gd name="T79" fmla="*/ 2147483647 h 712"/>
              <a:gd name="T80" fmla="*/ 2147483647 w 1321"/>
              <a:gd name="T81" fmla="*/ 2147483647 h 712"/>
              <a:gd name="T82" fmla="*/ 2147483647 w 1321"/>
              <a:gd name="T83" fmla="*/ 0 h 712"/>
              <a:gd name="T84" fmla="*/ 2147483647 w 1321"/>
              <a:gd name="T85" fmla="*/ 0 h 712"/>
              <a:gd name="T86" fmla="*/ 2147483647 w 1321"/>
              <a:gd name="T87" fmla="*/ 2147483647 h 712"/>
              <a:gd name="T88" fmla="*/ 2147483647 w 1321"/>
              <a:gd name="T89" fmla="*/ 2147483647 h 712"/>
              <a:gd name="T90" fmla="*/ 2147483647 w 1321"/>
              <a:gd name="T91" fmla="*/ 2147483647 h 712"/>
              <a:gd name="T92" fmla="*/ 2147483647 w 1321"/>
              <a:gd name="T93" fmla="*/ 2147483647 h 712"/>
              <a:gd name="T94" fmla="*/ 2147483647 w 1321"/>
              <a:gd name="T95" fmla="*/ 2147483647 h 712"/>
              <a:gd name="T96" fmla="*/ 2147483647 w 1321"/>
              <a:gd name="T97" fmla="*/ 2147483647 h 712"/>
              <a:gd name="T98" fmla="*/ 2147483647 w 1321"/>
              <a:gd name="T99" fmla="*/ 2147483647 h 712"/>
              <a:gd name="T100" fmla="*/ 2147483647 w 1321"/>
              <a:gd name="T101" fmla="*/ 2147483647 h 712"/>
              <a:gd name="T102" fmla="*/ 2147483647 w 1321"/>
              <a:gd name="T103" fmla="*/ 2147483647 h 712"/>
              <a:gd name="T104" fmla="*/ 2147483647 w 1321"/>
              <a:gd name="T105" fmla="*/ 2147483647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855ADA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085885" y="2483149"/>
            <a:ext cx="10874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400" dirty="0" smtClean="0"/>
              <a:t>Low quality Generics</a:t>
            </a:r>
            <a:endParaRPr lang="zh-CN" altLang="en-US" sz="1400" dirty="0"/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 rot="-1297425" flipH="1" flipV="1">
            <a:off x="1989159" y="3075270"/>
            <a:ext cx="885825" cy="203200"/>
            <a:chOff x="2532" y="1051"/>
            <a:chExt cx="893" cy="246"/>
          </a:xfrm>
        </p:grpSpPr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37" name="AutoShape 31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38" name="AutoShape 32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39" name="AutoShape 33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40" name="AutoShape 34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  <p:grpSp>
          <p:nvGrpSpPr>
            <p:cNvPr id="32" name="Group 35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33" name="AutoShape 36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34" name="AutoShape 37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35" name="AutoShape 38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36" name="AutoShape 39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</p:grpSp>
      <p:grpSp>
        <p:nvGrpSpPr>
          <p:cNvPr id="41" name="Group 40"/>
          <p:cNvGrpSpPr>
            <a:grpSpLocks/>
          </p:cNvGrpSpPr>
          <p:nvPr/>
        </p:nvGrpSpPr>
        <p:grpSpPr bwMode="auto">
          <a:xfrm rot="-1297425" flipH="1" flipV="1">
            <a:off x="3567134" y="2694270"/>
            <a:ext cx="887412" cy="203200"/>
            <a:chOff x="2532" y="1051"/>
            <a:chExt cx="893" cy="246"/>
          </a:xfrm>
        </p:grpSpPr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48" name="AutoShape 42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49" name="AutoShape 43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51" name="AutoShape 45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  <p:grpSp>
          <p:nvGrpSpPr>
            <p:cNvPr id="43" name="Group 46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44" name="AutoShape 47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45" name="AutoShape 48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46" name="AutoShape 49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47" name="AutoShape 50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</p:grpSp>
      <p:grpSp>
        <p:nvGrpSpPr>
          <p:cNvPr id="52" name="Group 51"/>
          <p:cNvGrpSpPr>
            <a:grpSpLocks/>
          </p:cNvGrpSpPr>
          <p:nvPr/>
        </p:nvGrpSpPr>
        <p:grpSpPr bwMode="auto">
          <a:xfrm rot="-1297425" flipH="1" flipV="1">
            <a:off x="5111771" y="2292633"/>
            <a:ext cx="887413" cy="203200"/>
            <a:chOff x="2532" y="1051"/>
            <a:chExt cx="893" cy="246"/>
          </a:xfrm>
        </p:grpSpPr>
        <p:grpSp>
          <p:nvGrpSpPr>
            <p:cNvPr id="53" name="Group 52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59" name="AutoShape 53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60" name="AutoShape 54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61" name="AutoShape 55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62" name="AutoShape 56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  <p:grpSp>
          <p:nvGrpSpPr>
            <p:cNvPr id="54" name="Group 57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55" name="AutoShape 58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56" name="AutoShape 59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57" name="AutoShape 60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  <p:sp>
            <p:nvSpPr>
              <p:cNvPr id="58" name="AutoShape 61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5F5F5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b="0"/>
              </a:p>
            </p:txBody>
          </p:sp>
        </p:grpSp>
      </p:grpSp>
      <p:sp>
        <p:nvSpPr>
          <p:cNvPr id="63" name="Freeform 83"/>
          <p:cNvSpPr>
            <a:spLocks/>
          </p:cNvSpPr>
          <p:nvPr/>
        </p:nvSpPr>
        <p:spPr bwMode="gray">
          <a:xfrm>
            <a:off x="1489096" y="3037170"/>
            <a:ext cx="511175" cy="903288"/>
          </a:xfrm>
          <a:custGeom>
            <a:avLst/>
            <a:gdLst>
              <a:gd name="T0" fmla="*/ 2147483647 w 386"/>
              <a:gd name="T1" fmla="*/ 2147483647 h 712"/>
              <a:gd name="T2" fmla="*/ 2147483647 w 386"/>
              <a:gd name="T3" fmla="*/ 2147483647 h 712"/>
              <a:gd name="T4" fmla="*/ 2147483647 w 386"/>
              <a:gd name="T5" fmla="*/ 2147483647 h 712"/>
              <a:gd name="T6" fmla="*/ 0 w 386"/>
              <a:gd name="T7" fmla="*/ 0 h 712"/>
              <a:gd name="T8" fmla="*/ 2147483647 w 386"/>
              <a:gd name="T9" fmla="*/ 2147483647 h 7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6"/>
              <a:gd name="T16" fmla="*/ 0 h 712"/>
              <a:gd name="T17" fmla="*/ 386 w 386"/>
              <a:gd name="T18" fmla="*/ 712 h 7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6" h="712">
                <a:moveTo>
                  <a:pt x="3" y="292"/>
                </a:moveTo>
                <a:lnTo>
                  <a:pt x="386" y="712"/>
                </a:lnTo>
                <a:lnTo>
                  <a:pt x="386" y="404"/>
                </a:lnTo>
                <a:lnTo>
                  <a:pt x="0" y="0"/>
                </a:lnTo>
                <a:lnTo>
                  <a:pt x="3" y="292"/>
                </a:lnTo>
                <a:close/>
              </a:path>
            </a:pathLst>
          </a:custGeom>
          <a:gradFill rotWithShape="1">
            <a:gsLst>
              <a:gs pos="0">
                <a:srgbClr val="855ADA">
                  <a:alpha val="79999"/>
                </a:srgbClr>
              </a:gs>
              <a:gs pos="100000">
                <a:srgbClr val="C4AFED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3478989" y="2200281"/>
            <a:ext cx="1200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400" dirty="0" smtClean="0"/>
              <a:t>Regular Generics</a:t>
            </a:r>
            <a:endParaRPr lang="zh-CN" altLang="en-US" sz="1400" dirty="0"/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5234009" y="1684144"/>
            <a:ext cx="11549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400" dirty="0" smtClean="0">
                <a:solidFill>
                  <a:srgbClr val="000000"/>
                </a:solidFill>
              </a:rPr>
              <a:t>High quality Generics</a:t>
            </a:r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black">
          <a:xfrm>
            <a:off x="3624284" y="3397533"/>
            <a:ext cx="1412875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r>
              <a:rPr lang="en-US" altLang="zh-CN" sz="1200" dirty="0" smtClean="0">
                <a:solidFill>
                  <a:srgbClr val="333333"/>
                </a:solidFill>
              </a:rPr>
              <a:t>Same with the original drug</a:t>
            </a:r>
            <a:endParaRPr lang="zh-CN" altLang="en-US" sz="1200" dirty="0">
              <a:solidFill>
                <a:srgbClr val="333333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endParaRPr lang="en-US" altLang="zh-CN" sz="1200" dirty="0">
              <a:solidFill>
                <a:srgbClr val="333333"/>
              </a:solidFill>
            </a:endParaRPr>
          </a:p>
        </p:txBody>
      </p:sp>
      <p:sp>
        <p:nvSpPr>
          <p:cNvPr id="67" name="Text Box 26"/>
          <p:cNvSpPr txBox="1">
            <a:spLocks noChangeArrowheads="1"/>
          </p:cNvSpPr>
          <p:nvPr/>
        </p:nvSpPr>
        <p:spPr bwMode="black">
          <a:xfrm>
            <a:off x="5189559" y="2948270"/>
            <a:ext cx="1411287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r>
              <a:rPr lang="en-US" altLang="zh-CN" sz="1200" dirty="0" smtClean="0">
                <a:solidFill>
                  <a:srgbClr val="333333"/>
                </a:solidFill>
              </a:rPr>
              <a:t>Better than original drug </a:t>
            </a:r>
            <a:endParaRPr lang="zh-CN" altLang="en-US" sz="1200" dirty="0">
              <a:solidFill>
                <a:srgbClr val="333333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1C1C1C"/>
              </a:buClr>
            </a:pPr>
            <a:endParaRPr lang="en-US" altLang="zh-CN" sz="1200" dirty="0">
              <a:solidFill>
                <a:srgbClr val="333333"/>
              </a:solidFill>
            </a:endParaRPr>
          </a:p>
        </p:txBody>
      </p:sp>
      <p:sp>
        <p:nvSpPr>
          <p:cNvPr id="72" name="Text Box 73"/>
          <p:cNvSpPr txBox="1">
            <a:spLocks noChangeArrowheads="1"/>
          </p:cNvSpPr>
          <p:nvPr/>
        </p:nvSpPr>
        <p:spPr bwMode="auto">
          <a:xfrm>
            <a:off x="1992334" y="4781833"/>
            <a:ext cx="2519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/>
          </a:p>
        </p:txBody>
      </p:sp>
      <p:sp>
        <p:nvSpPr>
          <p:cNvPr id="73" name="AutoShape 74"/>
          <p:cNvSpPr>
            <a:spLocks noChangeArrowheads="1"/>
          </p:cNvSpPr>
          <p:nvPr/>
        </p:nvSpPr>
        <p:spPr bwMode="gray">
          <a:xfrm>
            <a:off x="1774846" y="4492908"/>
            <a:ext cx="2449513" cy="719137"/>
          </a:xfrm>
          <a:prstGeom prst="rightArrow">
            <a:avLst>
              <a:gd name="adj1" fmla="val 50000"/>
              <a:gd name="adj2" fmla="val 85155"/>
            </a:avLst>
          </a:prstGeom>
          <a:gradFill rotWithShape="1">
            <a:gsLst>
              <a:gs pos="0">
                <a:srgbClr val="D5E6BB"/>
              </a:gs>
              <a:gs pos="100000">
                <a:srgbClr val="93C052"/>
              </a:gs>
            </a:gsLst>
            <a:lin ang="0" scaled="1"/>
          </a:gradFill>
          <a:ln>
            <a:noFill/>
          </a:ln>
          <a:effectLst>
            <a:outerShdw blurRad="63500" dist="38099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/>
          <a:lstStyle/>
          <a:p>
            <a:endParaRPr lang="zh-CN" altLang="en-US"/>
          </a:p>
        </p:txBody>
      </p:sp>
      <p:sp>
        <p:nvSpPr>
          <p:cNvPr id="74" name="Text Box 75"/>
          <p:cNvSpPr txBox="1">
            <a:spLocks noChangeArrowheads="1"/>
          </p:cNvSpPr>
          <p:nvPr/>
        </p:nvSpPr>
        <p:spPr bwMode="auto">
          <a:xfrm>
            <a:off x="1776434" y="4708808"/>
            <a:ext cx="2016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200" dirty="0" smtClean="0"/>
              <a:t>5 consistencies</a:t>
            </a:r>
            <a:endParaRPr lang="zh-CN" altLang="en-US" sz="1200" dirty="0"/>
          </a:p>
        </p:txBody>
      </p:sp>
      <p:sp>
        <p:nvSpPr>
          <p:cNvPr id="75" name="Text Box 76"/>
          <p:cNvSpPr txBox="1">
            <a:spLocks noChangeArrowheads="1"/>
          </p:cNvSpPr>
          <p:nvPr/>
        </p:nvSpPr>
        <p:spPr bwMode="gray">
          <a:xfrm flipV="1">
            <a:off x="4367234" y="4494495"/>
            <a:ext cx="2232025" cy="793750"/>
          </a:xfrm>
          <a:prstGeom prst="rect">
            <a:avLst/>
          </a:prstGeom>
          <a:gradFill rotWithShape="1">
            <a:gsLst>
              <a:gs pos="0">
                <a:srgbClr val="D5E6BB"/>
              </a:gs>
              <a:gs pos="100000">
                <a:srgbClr val="93C052"/>
              </a:gs>
            </a:gsLst>
            <a:lin ang="0" scaled="1"/>
          </a:gradFill>
          <a:ln>
            <a:noFill/>
          </a:ln>
          <a:effectLst>
            <a:outerShdw blurRad="63500" dist="38099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/>
            <a:r>
              <a:rPr lang="en-US" altLang="zh-CN" sz="1400" dirty="0" smtClean="0"/>
              <a:t>Ingredients, type, standard, safety, efficiency</a:t>
            </a:r>
            <a:endParaRPr lang="zh-CN" altLang="en-US" sz="1400" dirty="0"/>
          </a:p>
        </p:txBody>
      </p:sp>
      <p:sp>
        <p:nvSpPr>
          <p:cNvPr id="77" name="Text Box 78"/>
          <p:cNvSpPr txBox="1">
            <a:spLocks noChangeArrowheads="1"/>
          </p:cNvSpPr>
          <p:nvPr/>
        </p:nvSpPr>
        <p:spPr bwMode="auto">
          <a:xfrm>
            <a:off x="1776434" y="5427945"/>
            <a:ext cx="5400675" cy="900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宋体" charset="0"/>
              </a:rPr>
              <a:t>In </a:t>
            </a:r>
            <a:r>
              <a:rPr lang="en-US" altLang="zh-CN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宋体" charset="0"/>
              </a:rPr>
              <a:t>the future </a:t>
            </a:r>
            <a:r>
              <a:rPr lang="en-US" altLang="zh-CN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宋体" charset="0"/>
              </a:rPr>
              <a:t>four years, China is going to finish 570 types of drugs evaluation, with 33 thousand approvals and 2400 generics consistencies.</a:t>
            </a:r>
            <a:endParaRPr lang="zh-CN" altLang="en-US" sz="1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宋体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3778" y="196424"/>
            <a:ext cx="8981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Assessment of generic drugs quality’s consistency</a:t>
            </a:r>
            <a:endParaRPr lang="en-US" sz="2800" dirty="0"/>
          </a:p>
        </p:txBody>
      </p:sp>
      <p:sp>
        <p:nvSpPr>
          <p:cNvPr id="68" name="Rectangle 67"/>
          <p:cNvSpPr/>
          <p:nvPr/>
        </p:nvSpPr>
        <p:spPr>
          <a:xfrm>
            <a:off x="-551984" y="648866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Challenges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9576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0" y="2798763"/>
          <a:ext cx="8839200" cy="405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图表" r:id="rId3" imgW="8214482" imgH="4053840" progId="MSGraph.Chart.8">
                  <p:embed followColorScheme="full"/>
                </p:oleObj>
              </mc:Choice>
              <mc:Fallback>
                <p:oleObj name="图表" r:id="rId3" imgW="8214482" imgH="405384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98763"/>
                        <a:ext cx="8839200" cy="405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21"/>
          <p:cNvSpPr>
            <a:spLocks noChangeArrowheads="1"/>
          </p:cNvSpPr>
          <p:nvPr/>
        </p:nvSpPr>
        <p:spPr bwMode="gray">
          <a:xfrm>
            <a:off x="538163" y="5321300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9" name="Oval 21"/>
          <p:cNvSpPr>
            <a:spLocks noChangeArrowheads="1"/>
          </p:cNvSpPr>
          <p:nvPr/>
        </p:nvSpPr>
        <p:spPr bwMode="gray">
          <a:xfrm>
            <a:off x="1227138" y="5611813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0" name="Oval 21"/>
          <p:cNvSpPr>
            <a:spLocks noChangeArrowheads="1"/>
          </p:cNvSpPr>
          <p:nvPr/>
        </p:nvSpPr>
        <p:spPr bwMode="gray">
          <a:xfrm>
            <a:off x="1908175" y="5521325"/>
            <a:ext cx="177800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gray">
          <a:xfrm>
            <a:off x="2484438" y="5521325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2" name="Oval 21"/>
          <p:cNvSpPr>
            <a:spLocks noChangeArrowheads="1"/>
          </p:cNvSpPr>
          <p:nvPr/>
        </p:nvSpPr>
        <p:spPr bwMode="gray">
          <a:xfrm>
            <a:off x="3132138" y="5300663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gray">
          <a:xfrm>
            <a:off x="3779838" y="4724400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4" name="Oval 21"/>
          <p:cNvSpPr>
            <a:spLocks noChangeArrowheads="1"/>
          </p:cNvSpPr>
          <p:nvPr/>
        </p:nvSpPr>
        <p:spPr bwMode="gray">
          <a:xfrm>
            <a:off x="4395788" y="4149725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gray">
          <a:xfrm>
            <a:off x="5076825" y="5734050"/>
            <a:ext cx="176213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gray">
          <a:xfrm>
            <a:off x="8356600" y="5516563"/>
            <a:ext cx="176213" cy="193675"/>
          </a:xfrm>
          <a:prstGeom prst="ellipse">
            <a:avLst/>
          </a:prstGeom>
          <a:gradFill rotWithShape="1">
            <a:gsLst>
              <a:gs pos="0">
                <a:srgbClr val="FF5050"/>
              </a:gs>
              <a:gs pos="100000">
                <a:srgbClr val="CC00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26" name="Oval 21"/>
          <p:cNvSpPr>
            <a:spLocks noChangeArrowheads="1"/>
          </p:cNvSpPr>
          <p:nvPr/>
        </p:nvSpPr>
        <p:spPr bwMode="gray">
          <a:xfrm>
            <a:off x="5764213" y="5013325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gray">
          <a:xfrm>
            <a:off x="6411913" y="5516563"/>
            <a:ext cx="176212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30" name="Oval 21"/>
          <p:cNvSpPr>
            <a:spLocks noChangeArrowheads="1"/>
          </p:cNvSpPr>
          <p:nvPr/>
        </p:nvSpPr>
        <p:spPr bwMode="gray">
          <a:xfrm>
            <a:off x="7092950" y="5715000"/>
            <a:ext cx="176213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32" name="Oval 21"/>
          <p:cNvSpPr>
            <a:spLocks noChangeArrowheads="1"/>
          </p:cNvSpPr>
          <p:nvPr/>
        </p:nvSpPr>
        <p:spPr bwMode="gray">
          <a:xfrm>
            <a:off x="7708900" y="5734050"/>
            <a:ext cx="176213" cy="193675"/>
          </a:xfrm>
          <a:prstGeom prst="ellipse">
            <a:avLst/>
          </a:prstGeom>
          <a:gradFill rotWithShape="1">
            <a:gsLst>
              <a:gs pos="0">
                <a:srgbClr val="93C052"/>
              </a:gs>
              <a:gs pos="100000">
                <a:srgbClr val="44592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sz="1200" b="0">
              <a:latin typeface="Calibri" charset="0"/>
              <a:cs typeface="Arial" charset="0"/>
            </a:endParaRPr>
          </a:p>
        </p:txBody>
      </p:sp>
      <p:sp>
        <p:nvSpPr>
          <p:cNvPr id="33" name="AutoShape 27"/>
          <p:cNvSpPr>
            <a:spLocks noChangeArrowheads="1"/>
          </p:cNvSpPr>
          <p:nvPr/>
        </p:nvSpPr>
        <p:spPr bwMode="auto">
          <a:xfrm>
            <a:off x="7308850" y="3500438"/>
            <a:ext cx="1631950" cy="892175"/>
          </a:xfrm>
          <a:prstGeom prst="wedgeRoundRectCallout">
            <a:avLst>
              <a:gd name="adj1" fmla="val 23250"/>
              <a:gd name="adj2" fmla="val 178468"/>
              <a:gd name="adj3" fmla="val 16667"/>
            </a:avLst>
          </a:prstGeom>
          <a:noFill/>
          <a:ln w="9525">
            <a:solidFill>
              <a:srgbClr val="1873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1200" dirty="0" smtClean="0">
                <a:solidFill>
                  <a:srgbClr val="CC0000"/>
                </a:solidFill>
                <a:latin typeface="宋体" charset="0"/>
              </a:rPr>
              <a:t>31</a:t>
            </a:r>
            <a:r>
              <a:rPr lang="en-US" altLang="zh-CN" sz="1200" baseline="30000" dirty="0" smtClean="0">
                <a:solidFill>
                  <a:srgbClr val="CC0000"/>
                </a:solidFill>
                <a:latin typeface="宋体" charset="0"/>
              </a:rPr>
              <a:t>st</a:t>
            </a:r>
            <a:r>
              <a:rPr lang="en-US" altLang="zh-CN" sz="1200" dirty="0" smtClean="0">
                <a:solidFill>
                  <a:srgbClr val="CC0000"/>
                </a:solidFill>
                <a:latin typeface="宋体" charset="0"/>
              </a:rPr>
              <a:t> </a:t>
            </a:r>
            <a:endParaRPr lang="zh-CN" altLang="en-US" sz="1200" dirty="0">
              <a:solidFill>
                <a:srgbClr val="CC0000"/>
              </a:solidFill>
              <a:latin typeface="宋体" charset="0"/>
            </a:endParaRPr>
          </a:p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solidFill>
                  <a:srgbClr val="CC0000"/>
                </a:solidFill>
                <a:latin typeface="宋体" charset="0"/>
              </a:rPr>
              <a:t>average</a:t>
            </a:r>
            <a:r>
              <a:rPr lang="zh-CN" altLang="en-US" sz="1200" dirty="0" smtClean="0">
                <a:solidFill>
                  <a:srgbClr val="CC0000"/>
                </a:solidFill>
                <a:latin typeface="宋体" charset="0"/>
              </a:rPr>
              <a:t>↓</a:t>
            </a:r>
            <a:r>
              <a:rPr lang="en-US" altLang="zh-CN" sz="1200" dirty="0">
                <a:solidFill>
                  <a:srgbClr val="CC0000"/>
                </a:solidFill>
                <a:latin typeface="宋体" charset="0"/>
              </a:rPr>
              <a:t>15%</a:t>
            </a:r>
          </a:p>
          <a:p>
            <a:pPr algn="ctr">
              <a:lnSpc>
                <a:spcPct val="110000"/>
              </a:lnSpc>
            </a:pPr>
            <a:r>
              <a:rPr lang="en-US" altLang="zh-CN" sz="1200" dirty="0" smtClean="0">
                <a:solidFill>
                  <a:srgbClr val="CC0000"/>
                </a:solidFill>
                <a:latin typeface="宋体" charset="0"/>
              </a:rPr>
              <a:t>High price drugs</a:t>
            </a:r>
            <a:r>
              <a:rPr lang="zh-CN" altLang="en-US" sz="1200" dirty="0" smtClean="0">
                <a:solidFill>
                  <a:srgbClr val="CC0000"/>
                </a:solidFill>
                <a:latin typeface="宋体" charset="0"/>
              </a:rPr>
              <a:t>↓</a:t>
            </a:r>
            <a:r>
              <a:rPr lang="en-US" altLang="zh-CN" sz="1200" dirty="0">
                <a:solidFill>
                  <a:srgbClr val="CC0000"/>
                </a:solidFill>
                <a:latin typeface="宋体" charset="0"/>
              </a:rPr>
              <a:t>20%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3778" y="196424"/>
            <a:ext cx="3350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Drug price control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271975" y="1427336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Set a ceiling for drugs profit margin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0900" y="178658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Cancel some foreign drugs’ individual price making policy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1975" y="2094364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Supervise costs and finished goods price margin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0900" y="241685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Support high quality generics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60011" y="6488668"/>
            <a:ext cx="40968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Challenges</a:t>
            </a:r>
            <a:endParaRPr lang="en-US" altLang="zh-CN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4092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28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Industry Introduction</a:t>
            </a:r>
            <a:endParaRPr lang="en-US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538741"/>
              </p:ext>
            </p:extLst>
          </p:nvPr>
        </p:nvGraphicFramePr>
        <p:xfrm>
          <a:off x="4019471" y="3622915"/>
          <a:ext cx="5018526" cy="2865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r:id="rId4" imgW="9011160" imgH="7121160" progId="MSGraph.Chart.8">
                  <p:embed/>
                </p:oleObj>
              </mc:Choice>
              <mc:Fallback>
                <p:oleObj r:id="rId4" imgW="9011160" imgH="712116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471" y="3622915"/>
                        <a:ext cx="5018526" cy="2865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354" y="1304538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2010 China’s Health Expenditure was 5.1% of the GDP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7412" y="6488668"/>
            <a:ext cx="4346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WHO statistic yearbook and </a:t>
            </a:r>
            <a:r>
              <a:rPr lang="en-US" sz="1000" dirty="0" err="1" smtClean="0"/>
              <a:t>Tengwei</a:t>
            </a:r>
            <a:r>
              <a:rPr lang="en-US" sz="1000" dirty="0" smtClean="0"/>
              <a:t> 2013 semiannual summit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23435" y="3886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08101" y="3648085"/>
            <a:ext cx="494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China’s Health Expenditure: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17.6% of average growth rate in 30 years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882" y="402103"/>
            <a:ext cx="85331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Huge room for healthcare industry improvement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354" y="165414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World’s average was 6.4% 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354" y="1952358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Developed Countries’ average was 8.1%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354" y="2232861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China ranked 149 in the world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448810"/>
              </p:ext>
            </p:extLst>
          </p:nvPr>
        </p:nvGraphicFramePr>
        <p:xfrm>
          <a:off x="4379504" y="879116"/>
          <a:ext cx="4472919" cy="2737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r:id="rId6" imgW="7008840" imgH="3870000" progId="MSGraph.Chart.8">
                  <p:embed/>
                </p:oleObj>
              </mc:Choice>
              <mc:Fallback>
                <p:oleObj r:id="rId6" imgW="7008840" imgH="387000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504" y="879116"/>
                        <a:ext cx="4472919" cy="2737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508101" y="1709409"/>
            <a:ext cx="494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China’s Healthcare Expenditure per person: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12%-13% of increase in future 5 years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46" y="3158281"/>
            <a:ext cx="4144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Reasons for fast growth of health expenditure</a:t>
            </a:r>
            <a:endParaRPr lang="en-U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354" y="3578484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Macro economy’s growth leads to income increase 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354" y="389755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Urbanization and aged population growth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354" y="4205334"/>
            <a:ext cx="8568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Changes of Disease Spectrum: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Death rate increase in: Malignant Tumor, </a:t>
            </a:r>
          </a:p>
          <a:p>
            <a:r>
              <a:rPr lang="en-US" sz="14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ardiovascular and Cerebrovascular diseases,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Mental Disorders, 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Nutrition metabolism and endocrine 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system diseases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354" y="5590329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Government investment increase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354" y="589661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Insurance</a:t>
            </a:r>
          </a:p>
        </p:txBody>
      </p:sp>
    </p:spTree>
    <p:extLst>
      <p:ext uri="{BB962C8B-B14F-4D97-AF65-F5344CB8AC3E}">
        <p14:creationId xmlns:p14="http://schemas.microsoft.com/office/powerpoint/2010/main" val="338730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-1" y="248678"/>
            <a:ext cx="90445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Future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Trends</a:t>
            </a:r>
            <a:endParaRPr lang="en-US" sz="28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5700" y="1961822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medicines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focusing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prevention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75700" y="2470853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Aging population forces to change the structure of healthcare market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5700" y="3020910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Chronic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iseases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becoming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major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factors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5700" y="3481087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Huge potential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rural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cooperative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medical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system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8106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5354" y="428266"/>
            <a:ext cx="5493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Healthcare Industry Capability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0710" y="1062070"/>
            <a:ext cx="8568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Chemicals: 3454</a:t>
            </a:r>
          </a:p>
          <a:p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API: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1318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Chinese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Medicine: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2577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Biotech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VDR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62</a:t>
            </a:r>
          </a:p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Chinese drug decoction pieces</a:t>
            </a:r>
            <a:r>
              <a:rPr lang="zh-CN" alt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en-US" altLang="zh-CN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1236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354" y="1062070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Manufacturers: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1" name="Object 2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854793"/>
              </p:ext>
            </p:extLst>
          </p:nvPr>
        </p:nvGraphicFramePr>
        <p:xfrm>
          <a:off x="0" y="3291562"/>
          <a:ext cx="4714875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18434" y="5449237"/>
            <a:ext cx="685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GDP</a:t>
            </a:r>
            <a:endParaRPr lang="en-US" sz="11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07900" y="5580042"/>
            <a:ext cx="410534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198663" y="5567215"/>
            <a:ext cx="41053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97412" y="6488668"/>
            <a:ext cx="4346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WHO statistic yearbook and </a:t>
            </a:r>
            <a:r>
              <a:rPr lang="en-US" sz="1000" dirty="0" err="1" smtClean="0"/>
              <a:t>Tengwei</a:t>
            </a:r>
            <a:r>
              <a:rPr lang="en-US" sz="1000" dirty="0" smtClean="0"/>
              <a:t> 2013 semiannual summit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2448835"/>
            <a:ext cx="4621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2012,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China’s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GDP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growth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rate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dropped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7.8%</a:t>
            </a:r>
            <a:endParaRPr lang="en-U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782610"/>
            <a:ext cx="4301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Industry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Output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increased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21.3%</a:t>
            </a:r>
            <a:endParaRPr lang="en-U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3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830767"/>
              </p:ext>
            </p:extLst>
          </p:nvPr>
        </p:nvGraphicFramePr>
        <p:xfrm>
          <a:off x="4797412" y="2867628"/>
          <a:ext cx="4181480" cy="362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633821"/>
              </p:ext>
            </p:extLst>
          </p:nvPr>
        </p:nvGraphicFramePr>
        <p:xfrm>
          <a:off x="5589166" y="45113"/>
          <a:ext cx="3389725" cy="3078303"/>
        </p:xfrm>
        <a:graphic>
          <a:graphicData uri="http://schemas.openxmlformats.org/drawingml/2006/table">
            <a:tbl>
              <a:tblPr/>
              <a:tblGrid>
                <a:gridCol w="1192681"/>
                <a:gridCol w="753272"/>
                <a:gridCol w="690500"/>
                <a:gridCol w="753272"/>
              </a:tblGrid>
              <a:tr h="466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Sub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Industry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Output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B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RMB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）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Year-on-year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%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81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API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298.5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15.80%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18.23%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Chemicals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455.2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24.30%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27.79%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281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Biotech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166.6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18.70%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10.17%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Devices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140.1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20.80%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8.55%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281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Materials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118.0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24.60%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7.20%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Chinese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Med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369.2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21.50%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22.54%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281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Decoction Pieces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90.2 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26.60%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5.51%</a:t>
                      </a:r>
                    </a:p>
                  </a:txBody>
                  <a:tcPr marL="9525" marR="9525" marT="952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47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750" y="428266"/>
            <a:ext cx="53670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Healthcare Industry Revenues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54515"/>
              </p:ext>
            </p:extLst>
          </p:nvPr>
        </p:nvGraphicFramePr>
        <p:xfrm>
          <a:off x="301625" y="3138762"/>
          <a:ext cx="4524375" cy="306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91222"/>
              </p:ext>
            </p:extLst>
          </p:nvPr>
        </p:nvGraphicFramePr>
        <p:xfrm>
          <a:off x="5000625" y="2941638"/>
          <a:ext cx="3889375" cy="3260999"/>
        </p:xfrm>
        <a:graphic>
          <a:graphicData uri="http://schemas.openxmlformats.org/drawingml/2006/table">
            <a:tbl>
              <a:tblPr/>
              <a:tblGrid>
                <a:gridCol w="1385888"/>
                <a:gridCol w="900112"/>
                <a:gridCol w="785813"/>
                <a:gridCol w="817562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Sub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Industry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Revenue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B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RMB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）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Year-on-year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%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API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183.3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0.02%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13.29%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Chemicals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434.2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26.11%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31.04%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Biotech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180.9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7.01%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12.37%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Devices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127.2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15.09%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9.23%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Materials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86.7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31.13%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6.30%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Chinese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Med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324.4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16.97%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23.82%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Times New Roman" charset="0"/>
                        </a:rPr>
                        <a:t> Decoction Pieces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BBE4E"/>
                        </a:solidFill>
                        <a:effectLst/>
                        <a:latin typeface="黑体" charset="0"/>
                        <a:ea typeface="黑体" charset="0"/>
                        <a:cs typeface="Times New Roman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53.7 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16.69%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宋体" charset="0"/>
                          <a:cs typeface="Times New Roman" charset="0"/>
                        </a:rPr>
                        <a:t>3.95%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97412" y="6611778"/>
            <a:ext cx="4346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WHO statistic yearbook and </a:t>
            </a:r>
            <a:r>
              <a:rPr lang="en-US" sz="1000" dirty="0" err="1" smtClean="0"/>
              <a:t>Tengwei</a:t>
            </a:r>
            <a:r>
              <a:rPr lang="en-US" sz="1000" dirty="0" smtClean="0"/>
              <a:t> 2013 semiannual summit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04222" y="1435492"/>
            <a:ext cx="7016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2012,</a:t>
            </a:r>
            <a:r>
              <a:rPr lang="zh-CN" altLang="en-US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Revenue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growth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rate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increased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16.23%,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lower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</a:t>
            </a:r>
            <a:r>
              <a:rPr lang="zh-CN" alt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output increase</a:t>
            </a:r>
            <a:endParaRPr lang="en-U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86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206387" y="2096788"/>
            <a:ext cx="1844302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Service Factor Market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6270" y="2639443"/>
            <a:ext cx="1020134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HR Supply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3599" y="3203924"/>
            <a:ext cx="116280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Medicine Supply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3991" y="3849787"/>
            <a:ext cx="134241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Equipment Supply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9649" y="4529520"/>
            <a:ext cx="131675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Material Supply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96384" y="2640973"/>
            <a:ext cx="1020134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HR Demand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96384" y="3203924"/>
            <a:ext cx="119199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Medicine Demand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96384" y="3849787"/>
            <a:ext cx="1308577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Equipment Demand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96384" y="4556523"/>
            <a:ext cx="123470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Material Demand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632011" y="1129003"/>
            <a:ext cx="1485083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Service Market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89677" y="2541295"/>
            <a:ext cx="1020134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Insurance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10132" y="1734470"/>
            <a:ext cx="1334235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 Service Demand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62725" y="1727456"/>
            <a:ext cx="102013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 Service Supply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844705" y="5045117"/>
            <a:ext cx="127238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Social Outcome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50531" y="4298688"/>
            <a:ext cx="1020134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Insurance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850531" y="3590170"/>
            <a:ext cx="1529775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Financing Market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804712" y="2772127"/>
            <a:ext cx="36032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804712" y="3327854"/>
            <a:ext cx="36032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804712" y="3959157"/>
            <a:ext cx="36032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804712" y="4728568"/>
            <a:ext cx="36032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117094" y="2103802"/>
            <a:ext cx="358363" cy="4374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5" idx="1"/>
          </p:cNvCxnSpPr>
          <p:nvPr/>
        </p:nvCxnSpPr>
        <p:spPr>
          <a:xfrm>
            <a:off x="5632011" y="2195584"/>
            <a:ext cx="357666" cy="4611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154905" y="1946807"/>
            <a:ext cx="553312" cy="88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844705" y="5432943"/>
            <a:ext cx="1381864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Residential Outcome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50531" y="4670592"/>
            <a:ext cx="152977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Governmental Outcome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3599" y="777722"/>
            <a:ext cx="1969409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Healthcare Market</a:t>
            </a:r>
            <a:endParaRPr lang="en-US" altLang="zh-CN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09989" y="6611779"/>
            <a:ext cx="452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2009-2013 China Healthcare market report and Industry analysis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2575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222" y="428266"/>
            <a:ext cx="54020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Relations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Between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Characters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951" y="1474240"/>
            <a:ext cx="1614344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Industry Chain</a:t>
            </a:r>
            <a:endParaRPr lang="en-US" altLang="zh-CN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5952" y="2361956"/>
            <a:ext cx="2872187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 services related factors of manufacture, circulation</a:t>
            </a:r>
            <a:endParaRPr lang="en-US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3988" y="2887860"/>
            <a:ext cx="329667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Medical equipment, diagnostic reagents, medical supplies </a:t>
            </a:r>
            <a:endParaRPr lang="en-US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28920" y="2976614"/>
            <a:ext cx="1030986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Wholesaler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28920" y="3480668"/>
            <a:ext cx="1030985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Wholesaler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42783" y="3422238"/>
            <a:ext cx="9601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 Products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92868" y="3427442"/>
            <a:ext cx="96538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Source Medicine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5660" y="3427442"/>
            <a:ext cx="82416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Raw Material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91118" y="3422420"/>
            <a:ext cx="103098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Final Products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05952" y="4275595"/>
            <a:ext cx="100999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Source Medicine Producing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41887" y="4275595"/>
            <a:ext cx="96797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Final Products</a:t>
            </a:r>
          </a:p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Producing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12223" y="4042351"/>
            <a:ext cx="1074977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Distribution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48226" y="3376166"/>
            <a:ext cx="104579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Drugstores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48227" y="2884282"/>
            <a:ext cx="93675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Hospitals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06832" y="2887860"/>
            <a:ext cx="824168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Patients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06832" y="3363304"/>
            <a:ext cx="824168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Patients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140037" y="2989111"/>
            <a:ext cx="100396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 Insurance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151780" y="2352114"/>
            <a:ext cx="105320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 Insurance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01340" y="2361956"/>
            <a:ext cx="117172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Healthcare Services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922103" y="3104424"/>
            <a:ext cx="206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22103" y="3619168"/>
            <a:ext cx="206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59906" y="3086245"/>
            <a:ext cx="206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41410" y="3507860"/>
            <a:ext cx="206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381059" y="3023404"/>
            <a:ext cx="2216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491943" y="3507860"/>
            <a:ext cx="206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543567" y="3106450"/>
            <a:ext cx="4875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7543567" y="3444407"/>
            <a:ext cx="4875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9989" y="6611779"/>
            <a:ext cx="452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2009-2013 China Healthcare market report and Industry analysis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4439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354" y="166656"/>
            <a:ext cx="371491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2011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Top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Manufacturers</a:t>
            </a:r>
            <a:endParaRPr lang="en-US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94107"/>
              </p:ext>
            </p:extLst>
          </p:nvPr>
        </p:nvGraphicFramePr>
        <p:xfrm>
          <a:off x="0" y="638123"/>
          <a:ext cx="4176712" cy="1687515"/>
        </p:xfrm>
        <a:graphic>
          <a:graphicData uri="http://schemas.openxmlformats.org/drawingml/2006/table">
            <a:tbl>
              <a:tblPr/>
              <a:tblGrid>
                <a:gridCol w="752475"/>
                <a:gridCol w="3424237"/>
              </a:tblGrid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Rank</a:t>
                      </a:r>
                      <a:r>
                        <a:rPr kumimoji="0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　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China Resources Medications Group Limited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Harbin Pharmaceutical Group Holding Co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Shanghai Pharmaceutical (Group) Co. Ltd.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Shiyao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Group Co. Ltd.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Yangtzejiang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 Group Co.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840602" y="166656"/>
            <a:ext cx="371491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2011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Top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Distributors</a:t>
            </a:r>
            <a:endParaRPr lang="en-US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690110"/>
              </p:ext>
            </p:extLst>
          </p:nvPr>
        </p:nvGraphicFramePr>
        <p:xfrm>
          <a:off x="4272066" y="638123"/>
          <a:ext cx="4871933" cy="1744958"/>
        </p:xfrm>
        <a:graphic>
          <a:graphicData uri="http://schemas.openxmlformats.org/drawingml/2006/table">
            <a:tbl>
              <a:tblPr/>
              <a:tblGrid>
                <a:gridCol w="655516"/>
                <a:gridCol w="2288390"/>
                <a:gridCol w="1928027"/>
              </a:tblGrid>
              <a:tr h="3111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Rank 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Sales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Income(10K</a:t>
                      </a: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RMB)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China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National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Co.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12456339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Shanghai Pharmaceutical (Group) Co. Ltd.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4880000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China Resources Medications Group Limited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4122375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Jiuzhoutong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 Group Co.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2479820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Nanjing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 Group Co.</a:t>
                      </a:r>
                      <a:r>
                        <a:rPr kumimoji="0" lang="zh-CN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ja-JP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2013727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5354" y="3051221"/>
            <a:ext cx="371491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2011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Top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Chemicals</a:t>
            </a:r>
            <a:endParaRPr lang="en-US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884916"/>
              </p:ext>
            </p:extLst>
          </p:nvPr>
        </p:nvGraphicFramePr>
        <p:xfrm>
          <a:off x="0" y="3806561"/>
          <a:ext cx="4321175" cy="1945940"/>
        </p:xfrm>
        <a:graphic>
          <a:graphicData uri="http://schemas.openxmlformats.org/drawingml/2006/table">
            <a:tbl>
              <a:tblPr/>
              <a:tblGrid>
                <a:gridCol w="371475"/>
                <a:gridCol w="1422400"/>
                <a:gridCol w="2005013"/>
                <a:gridCol w="52228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Manufacturer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Clopidogrel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Sanofi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0.70%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Alprostadil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Beijing </a:t>
                      </a: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Taide</a:t>
                      </a: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Pharmaceutical Co., Ltd.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0.67%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Atorvastatin 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Liaoning Dalian Pfizer Inc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0.59%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/>
                          <a:ea typeface="宋体"/>
                          <a:cs typeface="宋体"/>
                        </a:rPr>
                        <a:t>Moxifloxacin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/>
                        <a:ea typeface="宋体"/>
                        <a:cs typeface="宋体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Bayer healthcare Co. Ltd. of Beijing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0.56%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Actovegin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Liaoning Jinzhou </a:t>
                      </a: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Ahon</a:t>
                      </a: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Pharmaceutical Co Ltd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0.51%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840602" y="3093903"/>
            <a:ext cx="371491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2011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Top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Chinese</a:t>
            </a:r>
            <a:r>
              <a:rPr lang="zh-CN" alt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Med</a:t>
            </a:r>
            <a:endParaRPr lang="en-US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25587"/>
              </p:ext>
            </p:extLst>
          </p:nvPr>
        </p:nvGraphicFramePr>
        <p:xfrm>
          <a:off x="4500663" y="3654162"/>
          <a:ext cx="4319587" cy="2835275"/>
        </p:xfrm>
        <a:graphic>
          <a:graphicData uri="http://schemas.openxmlformats.org/drawingml/2006/table">
            <a:tbl>
              <a:tblPr/>
              <a:tblGrid>
                <a:gridCol w="360362"/>
                <a:gridCol w="1401763"/>
                <a:gridCol w="1938337"/>
                <a:gridCol w="6191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　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Manufacturer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D4BC7"/>
                        </a:gs>
                        <a:gs pos="100000">
                          <a:srgbClr val="2B235C"/>
                        </a:gs>
                      </a:gsLst>
                      <a:lin ang="5400000" scaled="1"/>
                    </a:gra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Kangai</a:t>
                      </a: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injection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Jilin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Changbaishan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Co.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1.90%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Xiyanping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injection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Jiangxi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Qingfeng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Co.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1.81%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Shuxuetong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injection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Mudanjiang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Youbo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Co.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1.76%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Danhong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injection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Shandong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Buchang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Pharmaceutical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Co.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Ltd.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1.46%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Shenshifuzheng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injection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Guangdong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Lizhu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Group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Limin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Inc.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charset="0"/>
                          <a:ea typeface="ＭＳ Ｐゴシック" charset="0"/>
                        </a:rPr>
                        <a:t>1.42%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4899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30596"/>
            <a:ext cx="58015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Retailing: Drugstore Geographic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76" y="1294715"/>
            <a:ext cx="3412562" cy="528628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981" y="4020149"/>
            <a:ext cx="3594100" cy="21209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03986" y="1320371"/>
            <a:ext cx="948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Percentage</a:t>
            </a:r>
            <a:endParaRPr lang="en-US" sz="11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54022" y="1782168"/>
            <a:ext cx="85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China has 0.42 million retail drugstores.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54022" y="2469639"/>
            <a:ext cx="5089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Guangdong, Sichuan, Shandong, Jiangsu, and Hunan possess 38.8% of the total.</a:t>
            </a:r>
            <a:endParaRPr lang="en-US" sz="1400" b="1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6981" y="3721432"/>
            <a:ext cx="4948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Total Number of Drugstores and growth rate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91906" y="6209917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2011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376680" y="6209917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2010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5827246" y="6209917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2009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275592" y="6209917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2008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4182312" y="6221212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2006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4724511" y="6221426"/>
            <a:ext cx="615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2007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1053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0596"/>
            <a:ext cx="45145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/>
                <a:solidFill>
                  <a:schemeClr val="accent3"/>
                </a:solidFill>
              </a:rPr>
              <a:t>Local Healthcare Service</a:t>
            </a:r>
            <a:endParaRPr lang="en-US" sz="28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608724"/>
              </p:ext>
            </p:extLst>
          </p:nvPr>
        </p:nvGraphicFramePr>
        <p:xfrm>
          <a:off x="131763" y="842194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图表" r:id="rId3" imgW="6096075" imgH="4067089" progId="MSGraph.Chart.8">
                  <p:embed followColorScheme="full"/>
                </p:oleObj>
              </mc:Choice>
              <mc:Fallback>
                <p:oleObj name="图表" r:id="rId3" imgW="6096075" imgH="406708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842194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gray">
          <a:xfrm>
            <a:off x="131763" y="1600772"/>
            <a:ext cx="4214781" cy="431800"/>
          </a:xfrm>
          <a:prstGeom prst="rect">
            <a:avLst/>
          </a:prstGeom>
          <a:gradFill rotWithShape="0">
            <a:gsLst>
              <a:gs pos="0">
                <a:srgbClr val="2C3554"/>
              </a:gs>
              <a:gs pos="100000">
                <a:srgbClr val="5F73B5"/>
              </a:gs>
            </a:gsLst>
            <a:lin ang="5400000" scaled="1"/>
          </a:gradFill>
          <a:ln w="19050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12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Growth Rate of Local Use of Medicine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（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0.1Billion RMB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）</a:t>
            </a:r>
            <a:endParaRPr lang="zh-CN" altLang="en-US" sz="1200" dirty="0">
              <a:solidFill>
                <a:schemeClr val="bg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graphicFrame>
        <p:nvGraphicFramePr>
          <p:cNvPr id="7" name="Object 24"/>
          <p:cNvGraphicFramePr>
            <a:graphicFrameLocks noChangeAspect="1"/>
          </p:cNvGraphicFramePr>
          <p:nvPr/>
        </p:nvGraphicFramePr>
        <p:xfrm>
          <a:off x="4524375" y="2314575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图表" r:id="rId5" imgW="6096075" imgH="4067089" progId="MSGraph.Chart.8">
                  <p:embed followColorScheme="full"/>
                </p:oleObj>
              </mc:Choice>
              <mc:Fallback>
                <p:oleObj name="图表" r:id="rId5" imgW="6096075" imgH="406708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2314575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gray">
          <a:xfrm>
            <a:off x="4848302" y="3641027"/>
            <a:ext cx="4224332" cy="431800"/>
          </a:xfrm>
          <a:prstGeom prst="rect">
            <a:avLst/>
          </a:prstGeom>
          <a:gradFill rotWithShape="0">
            <a:gsLst>
              <a:gs pos="0">
                <a:srgbClr val="2C3554"/>
              </a:gs>
              <a:gs pos="100000">
                <a:srgbClr val="5F73B5"/>
              </a:gs>
            </a:gsLst>
            <a:lin ang="5400000" scaled="1"/>
          </a:gradFill>
          <a:ln w="19050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10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Growth Rate of County Level Use of Medicine (0.1Billion RMB)</a:t>
            </a:r>
            <a:endParaRPr lang="zh-CN" altLang="en-US" sz="1000" dirty="0">
              <a:solidFill>
                <a:schemeClr val="bg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graphicFrame>
        <p:nvGraphicFramePr>
          <p:cNvPr id="9" name="Object 21"/>
          <p:cNvGraphicFramePr>
            <a:graphicFrameLocks noChangeAspect="1"/>
          </p:cNvGraphicFramePr>
          <p:nvPr/>
        </p:nvGraphicFramePr>
        <p:xfrm>
          <a:off x="4524375" y="-60325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图表" r:id="rId7" imgW="6096075" imgH="4067089" progId="MSGraph.Chart.8">
                  <p:embed followColorScheme="full"/>
                </p:oleObj>
              </mc:Choice>
              <mc:Fallback>
                <p:oleObj name="图表" r:id="rId7" imgW="6096075" imgH="406708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-60325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gray">
          <a:xfrm>
            <a:off x="4848302" y="637916"/>
            <a:ext cx="4224332" cy="431800"/>
          </a:xfrm>
          <a:prstGeom prst="rect">
            <a:avLst/>
          </a:prstGeom>
          <a:gradFill rotWithShape="0">
            <a:gsLst>
              <a:gs pos="0">
                <a:srgbClr val="2C3554"/>
              </a:gs>
              <a:gs pos="100000">
                <a:srgbClr val="5F73B5"/>
              </a:gs>
            </a:gsLst>
            <a:lin ang="5400000" scaled="1"/>
          </a:gradFill>
          <a:ln w="19050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10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Growth Rate of </a:t>
            </a:r>
            <a:r>
              <a:rPr lang="en-US" altLang="zh-CN" sz="1000" dirty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L</a:t>
            </a:r>
            <a:r>
              <a:rPr lang="en-US" altLang="zh-CN" sz="1000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ocal Community Use of Medicine (0.1Billion RMB)</a:t>
            </a:r>
            <a:endParaRPr lang="zh-CN" altLang="en-US" sz="1000" dirty="0">
              <a:solidFill>
                <a:schemeClr val="bg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48302" y="4136930"/>
            <a:ext cx="4948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66% of the total market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48302" y="1107873"/>
            <a:ext cx="4948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34% of the total market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800" y="6606713"/>
            <a:ext cx="3352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SDFA Southern Healthcare Industry Research Public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4621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631</TotalTime>
  <Words>1627</Words>
  <Application>Microsoft Macintosh PowerPoint</Application>
  <PresentationFormat>On-screen Show (4:3)</PresentationFormat>
  <Paragraphs>407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Breeze</vt:lpstr>
      <vt:lpstr>MSGraph.Chart.8</vt:lpstr>
      <vt:lpstr>图表</vt:lpstr>
      <vt:lpstr>China Healthcare Industry and Market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 Healthcare Industry and Market</dc:title>
  <dc:creator>Rui Qin</dc:creator>
  <cp:lastModifiedBy>Rui Qin</cp:lastModifiedBy>
  <cp:revision>76</cp:revision>
  <dcterms:created xsi:type="dcterms:W3CDTF">2013-11-06T23:42:41Z</dcterms:created>
  <dcterms:modified xsi:type="dcterms:W3CDTF">2013-11-07T11:29:37Z</dcterms:modified>
</cp:coreProperties>
</file>